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8288000" cy="10287000"/>
  <p:notesSz cx="6858000" cy="9144000"/>
  <p:embeddedFontLst>
    <p:embeddedFont>
      <p:font typeface="Times New Roman Bold" panose="02020803070505020304" pitchFamily="18" charset="0"/>
      <p:regular r:id="rId39"/>
      <p:bold r:id="rId40"/>
    </p:embeddedFont>
    <p:embeddedFont>
      <p:font typeface="Times New Roman Semi-Bold" panose="020B0604020202020204" charset="0"/>
      <p:regular r:id="rId41"/>
    </p:embeddedFont>
    <p:embeddedFont>
      <p:font typeface="Times New Roman Ultra-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hyperlink" Target="https://drive.google.com/drive/folders/1vlZOUkQBdO2oqAsDCiU9H1QFNV8tyT3p?usp=drive_link" TargetMode="External"/><Relationship Id="rId4" Type="http://schemas.openxmlformats.org/officeDocument/2006/relationships/image" Target="../media/image45.sv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drive.google.com/drive/folders/1BFv0U0oRVgeIVISvqygwFJIY37rqah9e?usp=drive_link"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drive.google.com/drive/folders/1BFv0U0oRVgeIVISvqygwFJIY37rqah9e?usp=drive_link"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drive.google.com/drive/folders/1BFv0U0oRVgeIVISvqygwFJIY37rqah9e?usp=drive_link"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drive.google.com/drive/folders/1xUz3eTks9_X5vwisP9dkhxLmS2alGbBy?usp=drive_link"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drive.google.com/drive/folders/1qtrAja0R5fFz6HfgqqzCZHMz3BlmYTR-?usp=sharing" TargetMode="External"/><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drive.google.com/drive/folders/1SauvKVFHsm4uDFr1e6-Sih_ogL-lZr46?usp=drive_link"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drive.google.com/drive/folders/1r7YLNbH5KdbsKGzhWtJsHyPl2uCWCSoX?usp=drive_link"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hyperlink" Target="https://drive.google.com/drive/folders/1TLZy_PgUaWixcUlQY_rzfLmNG9fJvNxZ?usp=drive_link" TargetMode="External"/><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7.sv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5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14.sv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svg"/><Relationship Id="rId7"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14.sv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14.sv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14.sv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14.sv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14.sv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14.sv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14.sv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14.sv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14.sv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4.svg"/><Relationship Id="rId7" Type="http://schemas.openxmlformats.org/officeDocument/2006/relationships/image" Target="../media/image79.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1.svg"/></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3.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14.sv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85.png"/><Relationship Id="rId7" Type="http://schemas.openxmlformats.org/officeDocument/2006/relationships/image" Target="../media/image13.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4.svg"/><Relationship Id="rId7" Type="http://schemas.openxmlformats.org/officeDocument/2006/relationships/image" Target="../media/image8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92.svg"/><Relationship Id="rId5" Type="http://schemas.openxmlformats.org/officeDocument/2006/relationships/image" Target="../media/image4.svg"/><Relationship Id="rId10" Type="http://schemas.openxmlformats.org/officeDocument/2006/relationships/image" Target="../media/image91.png"/><Relationship Id="rId4" Type="http://schemas.openxmlformats.org/officeDocument/2006/relationships/image" Target="../media/image3.png"/><Relationship Id="rId9" Type="http://schemas.openxmlformats.org/officeDocument/2006/relationships/image" Target="../media/image90.svg"/></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9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14.sv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9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svg"/><Relationship Id="rId7"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4.sv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4.svg"/><Relationship Id="rId10" Type="http://schemas.openxmlformats.org/officeDocument/2006/relationships/image" Target="../media/image26.png"/><Relationship Id="rId4" Type="http://schemas.openxmlformats.org/officeDocument/2006/relationships/image" Target="../media/image3.png"/><Relationship Id="rId9" Type="http://schemas.openxmlformats.org/officeDocument/2006/relationships/image" Target="../media/image25.sv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4.sv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image" Target="../media/image3.png"/><Relationship Id="rId16"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sv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drive.google.com/drive/folders/18Trxy7ACOl9-IgH23weCHqvTt38KIBnx?usp=drive_link" TargetMode="External"/><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053789" y="9925706"/>
            <a:ext cx="1220418" cy="722589"/>
          </a:xfrm>
          <a:custGeom>
            <a:avLst/>
            <a:gdLst/>
            <a:ahLst/>
            <a:cxnLst/>
            <a:rect l="l" t="t" r="r" b="b"/>
            <a:pathLst>
              <a:path w="1220418" h="722589">
                <a:moveTo>
                  <a:pt x="0" y="0"/>
                </a:moveTo>
                <a:lnTo>
                  <a:pt x="1220417" y="0"/>
                </a:lnTo>
                <a:lnTo>
                  <a:pt x="1220417" y="722588"/>
                </a:lnTo>
                <a:lnTo>
                  <a:pt x="0" y="7225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47000" y="6674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271467" y="6400187"/>
            <a:ext cx="724752" cy="699385"/>
          </a:xfrm>
          <a:custGeom>
            <a:avLst/>
            <a:gdLst/>
            <a:ahLst/>
            <a:cxnLst/>
            <a:rect l="l" t="t" r="r" b="b"/>
            <a:pathLst>
              <a:path w="724752" h="699385">
                <a:moveTo>
                  <a:pt x="0" y="0"/>
                </a:moveTo>
                <a:lnTo>
                  <a:pt x="724752" y="0"/>
                </a:lnTo>
                <a:lnTo>
                  <a:pt x="724752" y="699386"/>
                </a:lnTo>
                <a:lnTo>
                  <a:pt x="0" y="6993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1560917" y="3930035"/>
            <a:ext cx="1010475" cy="789012"/>
          </a:xfrm>
          <a:custGeom>
            <a:avLst/>
            <a:gdLst/>
            <a:ahLst/>
            <a:cxnLst/>
            <a:rect l="l" t="t" r="r" b="b"/>
            <a:pathLst>
              <a:path w="1010475" h="789012">
                <a:moveTo>
                  <a:pt x="0" y="0"/>
                </a:moveTo>
                <a:lnTo>
                  <a:pt x="1010475" y="0"/>
                </a:lnTo>
                <a:lnTo>
                  <a:pt x="1010475" y="789013"/>
                </a:lnTo>
                <a:lnTo>
                  <a:pt x="0" y="7890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5097424" y="1028700"/>
            <a:ext cx="2161876" cy="774672"/>
          </a:xfrm>
          <a:custGeom>
            <a:avLst/>
            <a:gdLst/>
            <a:ahLst/>
            <a:cxnLst/>
            <a:rect l="l" t="t" r="r" b="b"/>
            <a:pathLst>
              <a:path w="2161876" h="774672">
                <a:moveTo>
                  <a:pt x="0" y="0"/>
                </a:moveTo>
                <a:lnTo>
                  <a:pt x="2161876" y="0"/>
                </a:lnTo>
                <a:lnTo>
                  <a:pt x="2161876" y="774672"/>
                </a:lnTo>
                <a:lnTo>
                  <a:pt x="0" y="774672"/>
                </a:lnTo>
                <a:lnTo>
                  <a:pt x="0" y="0"/>
                </a:lnTo>
                <a:close/>
              </a:path>
            </a:pathLst>
          </a:custGeom>
          <a:blipFill>
            <a:blip r:embed="rId10"/>
            <a:stretch>
              <a:fillRect/>
            </a:stretch>
          </a:blipFill>
        </p:spPr>
      </p:sp>
      <p:sp>
        <p:nvSpPr>
          <p:cNvPr id="9" name="TextBox 9"/>
          <p:cNvSpPr txBox="1"/>
          <p:nvPr/>
        </p:nvSpPr>
        <p:spPr>
          <a:xfrm>
            <a:off x="2117500" y="2607365"/>
            <a:ext cx="14053001" cy="2565400"/>
          </a:xfrm>
          <a:prstGeom prst="rect">
            <a:avLst/>
          </a:prstGeom>
        </p:spPr>
        <p:txBody>
          <a:bodyPr lIns="0" tIns="0" rIns="0" bIns="0" rtlCol="0" anchor="t">
            <a:spAutoFit/>
          </a:bodyPr>
          <a:lstStyle/>
          <a:p>
            <a:pPr algn="ctr">
              <a:lnSpc>
                <a:spcPts val="9799"/>
              </a:lnSpc>
            </a:pPr>
            <a:r>
              <a:rPr lang="en-US" sz="6999" spc="293">
                <a:solidFill>
                  <a:srgbClr val="0D0D0D"/>
                </a:solidFill>
                <a:latin typeface="Times New Roman Bold"/>
              </a:rPr>
              <a:t>UNIVERSITY MANAGEMENT SYSTEM</a:t>
            </a:r>
          </a:p>
        </p:txBody>
      </p:sp>
      <p:sp>
        <p:nvSpPr>
          <p:cNvPr id="10" name="TextBox 10"/>
          <p:cNvSpPr txBox="1"/>
          <p:nvPr/>
        </p:nvSpPr>
        <p:spPr>
          <a:xfrm>
            <a:off x="7852796" y="7773691"/>
            <a:ext cx="2582409" cy="755650"/>
          </a:xfrm>
          <a:prstGeom prst="rect">
            <a:avLst/>
          </a:prstGeom>
        </p:spPr>
        <p:txBody>
          <a:bodyPr lIns="0" tIns="0" rIns="0" bIns="0" rtlCol="0" anchor="t">
            <a:spAutoFit/>
          </a:bodyPr>
          <a:lstStyle/>
          <a:p>
            <a:pPr algn="ctr">
              <a:lnSpc>
                <a:spcPts val="5599"/>
              </a:lnSpc>
            </a:pPr>
            <a:r>
              <a:rPr lang="en-US" sz="3999">
                <a:solidFill>
                  <a:srgbClr val="0D0D0D"/>
                </a:solidFill>
                <a:latin typeface="Times New Roman Bold"/>
              </a:rPr>
              <a:t>GROUP - 6</a:t>
            </a:r>
          </a:p>
        </p:txBody>
      </p:sp>
      <p:sp>
        <p:nvSpPr>
          <p:cNvPr id="11" name="TextBox 11"/>
          <p:cNvSpPr txBox="1"/>
          <p:nvPr/>
        </p:nvSpPr>
        <p:spPr>
          <a:xfrm>
            <a:off x="17056100" y="8894128"/>
            <a:ext cx="203200"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1</a:t>
            </a:r>
          </a:p>
        </p:txBody>
      </p:sp>
      <p:sp>
        <p:nvSpPr>
          <p:cNvPr id="12" name="TextBox 12"/>
          <p:cNvSpPr txBox="1"/>
          <p:nvPr/>
        </p:nvSpPr>
        <p:spPr>
          <a:xfrm>
            <a:off x="3976032" y="6050936"/>
            <a:ext cx="10335935" cy="755650"/>
          </a:xfrm>
          <a:prstGeom prst="rect">
            <a:avLst/>
          </a:prstGeom>
        </p:spPr>
        <p:txBody>
          <a:bodyPr lIns="0" tIns="0" rIns="0" bIns="0" rtlCol="0" anchor="t">
            <a:spAutoFit/>
          </a:bodyPr>
          <a:lstStyle/>
          <a:p>
            <a:pPr algn="ctr">
              <a:lnSpc>
                <a:spcPts val="5599"/>
              </a:lnSpc>
            </a:pPr>
            <a:r>
              <a:rPr lang="en-US" sz="3999">
                <a:solidFill>
                  <a:srgbClr val="0D0D0D"/>
                </a:solidFill>
                <a:latin typeface="Times New Roman Bold"/>
              </a:rPr>
              <a:t>SOFTWARE ENGINEERING LAB  </a:t>
            </a:r>
            <a:r>
              <a:rPr lang="en-US" sz="3999">
                <a:solidFill>
                  <a:srgbClr val="F25244"/>
                </a:solidFill>
                <a:latin typeface="Times New Roman Bold"/>
              </a:rPr>
              <a:t>CSE305L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701386" y="157147"/>
            <a:ext cx="9435608" cy="9972706"/>
          </a:xfrm>
          <a:custGeom>
            <a:avLst/>
            <a:gdLst/>
            <a:ahLst/>
            <a:cxnLst/>
            <a:rect l="l" t="t" r="r" b="b"/>
            <a:pathLst>
              <a:path w="9435608" h="9972706">
                <a:moveTo>
                  <a:pt x="0" y="0"/>
                </a:moveTo>
                <a:lnTo>
                  <a:pt x="9435608" y="0"/>
                </a:lnTo>
                <a:lnTo>
                  <a:pt x="9435608" y="9972706"/>
                </a:lnTo>
                <a:lnTo>
                  <a:pt x="0" y="9972706"/>
                </a:lnTo>
                <a:lnTo>
                  <a:pt x="0" y="0"/>
                </a:lnTo>
                <a:close/>
              </a:path>
            </a:pathLst>
          </a:custGeom>
          <a:blipFill>
            <a:blip r:embed="rId2"/>
            <a:stretch>
              <a:fillRect l="-2453" t="-7308" r="-5331" b="-7418"/>
            </a:stretch>
          </a:blipFill>
        </p:spPr>
      </p:sp>
      <p:sp>
        <p:nvSpPr>
          <p:cNvPr id="3" name="Freeform 3"/>
          <p:cNvSpPr/>
          <p:nvPr/>
        </p:nvSpPr>
        <p:spPr>
          <a:xfrm>
            <a:off x="13569984" y="714610"/>
            <a:ext cx="684836" cy="684836"/>
          </a:xfrm>
          <a:custGeom>
            <a:avLst/>
            <a:gdLst/>
            <a:ahLst/>
            <a:cxnLst/>
            <a:rect l="l" t="t" r="r" b="b"/>
            <a:pathLst>
              <a:path w="684836" h="684836">
                <a:moveTo>
                  <a:pt x="0" y="0"/>
                </a:moveTo>
                <a:lnTo>
                  <a:pt x="684836" y="0"/>
                </a:lnTo>
                <a:lnTo>
                  <a:pt x="684836" y="684836"/>
                </a:lnTo>
                <a:lnTo>
                  <a:pt x="0" y="684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121829" y="691420"/>
            <a:ext cx="8766025" cy="755650"/>
          </a:xfrm>
          <a:prstGeom prst="rect">
            <a:avLst/>
          </a:prstGeom>
        </p:spPr>
        <p:txBody>
          <a:bodyPr lIns="0" tIns="0" rIns="0" bIns="0" rtlCol="0" anchor="t">
            <a:spAutoFit/>
          </a:bodyPr>
          <a:lstStyle/>
          <a:p>
            <a:pPr algn="ctr">
              <a:lnSpc>
                <a:spcPts val="5599"/>
              </a:lnSpc>
            </a:pPr>
            <a:r>
              <a:rPr lang="en-US" sz="3999" spc="167">
                <a:solidFill>
                  <a:srgbClr val="0D0D0D"/>
                </a:solidFill>
                <a:latin typeface="Times New Roman Bold"/>
              </a:rPr>
              <a:t>DESIGN</a:t>
            </a:r>
          </a:p>
        </p:txBody>
      </p:sp>
      <p:sp>
        <p:nvSpPr>
          <p:cNvPr id="5" name="TextBox 5"/>
          <p:cNvSpPr txBox="1"/>
          <p:nvPr/>
        </p:nvSpPr>
        <p:spPr>
          <a:xfrm>
            <a:off x="16954482" y="8894128"/>
            <a:ext cx="406436"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10</a:t>
            </a:r>
          </a:p>
        </p:txBody>
      </p:sp>
      <p:sp>
        <p:nvSpPr>
          <p:cNvPr id="6" name="TextBox 6"/>
          <p:cNvSpPr txBox="1"/>
          <p:nvPr/>
        </p:nvSpPr>
        <p:spPr>
          <a:xfrm>
            <a:off x="11471956" y="8620760"/>
            <a:ext cx="4032885" cy="494110"/>
          </a:xfrm>
          <a:prstGeom prst="rect">
            <a:avLst/>
          </a:prstGeom>
        </p:spPr>
        <p:txBody>
          <a:bodyPr lIns="0" tIns="0" rIns="0" bIns="0" rtlCol="0" anchor="t">
            <a:spAutoFit/>
          </a:bodyPr>
          <a:lstStyle/>
          <a:p>
            <a:pPr algn="ctr">
              <a:lnSpc>
                <a:spcPts val="4200"/>
              </a:lnSpc>
            </a:pPr>
            <a:r>
              <a:rPr lang="en-US" sz="3000" u="sng" dirty="0">
                <a:solidFill>
                  <a:srgbClr val="5271FF"/>
                </a:solidFill>
                <a:latin typeface="Times New Roman"/>
                <a:hlinkClick r:id="rId5"/>
              </a:rPr>
              <a:t>USE CASE DIAGRAM</a:t>
            </a:r>
            <a:endParaRPr lang="en-US" sz="3000" u="sng" dirty="0">
              <a:solidFill>
                <a:srgbClr val="5271FF"/>
              </a:solidFill>
              <a:latin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2025966" y="404063"/>
            <a:ext cx="14754743" cy="8229600"/>
          </a:xfrm>
          <a:custGeom>
            <a:avLst/>
            <a:gdLst/>
            <a:ahLst/>
            <a:cxnLst/>
            <a:rect l="l" t="t" r="r" b="b"/>
            <a:pathLst>
              <a:path w="14754743" h="8229600">
                <a:moveTo>
                  <a:pt x="0" y="0"/>
                </a:moveTo>
                <a:lnTo>
                  <a:pt x="14754743" y="0"/>
                </a:lnTo>
                <a:lnTo>
                  <a:pt x="14754743" y="8229600"/>
                </a:lnTo>
                <a:lnTo>
                  <a:pt x="0" y="8229600"/>
                </a:lnTo>
                <a:lnTo>
                  <a:pt x="0" y="0"/>
                </a:lnTo>
                <a:close/>
              </a:path>
            </a:pathLst>
          </a:custGeom>
          <a:blipFill>
            <a:blip r:embed="rId6"/>
            <a:stretch>
              <a:fillRect/>
            </a:stretch>
          </a:blipFill>
        </p:spPr>
      </p:sp>
      <p:sp>
        <p:nvSpPr>
          <p:cNvPr id="7" name="TextBox 7"/>
          <p:cNvSpPr txBox="1"/>
          <p:nvPr/>
        </p:nvSpPr>
        <p:spPr>
          <a:xfrm>
            <a:off x="16954482" y="8894128"/>
            <a:ext cx="406436"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11</a:t>
            </a:r>
          </a:p>
        </p:txBody>
      </p:sp>
      <p:sp>
        <p:nvSpPr>
          <p:cNvPr id="8" name="TextBox 8"/>
          <p:cNvSpPr txBox="1"/>
          <p:nvPr/>
        </p:nvSpPr>
        <p:spPr>
          <a:xfrm>
            <a:off x="8769995" y="8516323"/>
            <a:ext cx="8010715" cy="494110"/>
          </a:xfrm>
          <a:prstGeom prst="rect">
            <a:avLst/>
          </a:prstGeom>
        </p:spPr>
        <p:txBody>
          <a:bodyPr lIns="0" tIns="0" rIns="0" bIns="0" rtlCol="0" anchor="t">
            <a:spAutoFit/>
          </a:bodyPr>
          <a:lstStyle/>
          <a:p>
            <a:pPr algn="ctr">
              <a:lnSpc>
                <a:spcPts val="4200"/>
              </a:lnSpc>
            </a:pPr>
            <a:r>
              <a:rPr lang="en-US" sz="3000" u="sng" dirty="0">
                <a:solidFill>
                  <a:srgbClr val="5271FF"/>
                </a:solidFill>
                <a:latin typeface="Times New Roman"/>
                <a:hlinkClick r:id="rId7"/>
              </a:rPr>
              <a:t>DATA FLOW DIAGRAM - LEVEL 0</a:t>
            </a:r>
            <a:endParaRPr lang="en-US" sz="3000" u="sng" dirty="0">
              <a:solidFill>
                <a:srgbClr val="5271FF"/>
              </a:solidFill>
              <a:latin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076551" y="42768"/>
            <a:ext cx="10415405" cy="8488065"/>
          </a:xfrm>
          <a:custGeom>
            <a:avLst/>
            <a:gdLst/>
            <a:ahLst/>
            <a:cxnLst/>
            <a:rect l="l" t="t" r="r" b="b"/>
            <a:pathLst>
              <a:path w="10415405" h="8488065">
                <a:moveTo>
                  <a:pt x="0" y="0"/>
                </a:moveTo>
                <a:lnTo>
                  <a:pt x="10415405" y="0"/>
                </a:lnTo>
                <a:lnTo>
                  <a:pt x="10415405" y="8488066"/>
                </a:lnTo>
                <a:lnTo>
                  <a:pt x="0" y="8488066"/>
                </a:lnTo>
                <a:lnTo>
                  <a:pt x="0" y="0"/>
                </a:lnTo>
                <a:close/>
              </a:path>
            </a:pathLst>
          </a:custGeom>
          <a:blipFill>
            <a:blip r:embed="rId6"/>
            <a:stretch>
              <a:fillRect l="-18198" r="-10765" b="-10330"/>
            </a:stretch>
          </a:blipFill>
        </p:spPr>
      </p:sp>
      <p:sp>
        <p:nvSpPr>
          <p:cNvPr id="7" name="TextBox 7"/>
          <p:cNvSpPr txBox="1"/>
          <p:nvPr/>
        </p:nvSpPr>
        <p:spPr>
          <a:xfrm>
            <a:off x="16954482" y="8894128"/>
            <a:ext cx="406436"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12</a:t>
            </a:r>
          </a:p>
        </p:txBody>
      </p:sp>
      <p:sp>
        <p:nvSpPr>
          <p:cNvPr id="8" name="TextBox 8"/>
          <p:cNvSpPr txBox="1"/>
          <p:nvPr/>
        </p:nvSpPr>
        <p:spPr>
          <a:xfrm>
            <a:off x="9237586" y="8178409"/>
            <a:ext cx="7543124" cy="494110"/>
          </a:xfrm>
          <a:prstGeom prst="rect">
            <a:avLst/>
          </a:prstGeom>
        </p:spPr>
        <p:txBody>
          <a:bodyPr lIns="0" tIns="0" rIns="0" bIns="0" rtlCol="0" anchor="t">
            <a:spAutoFit/>
          </a:bodyPr>
          <a:lstStyle/>
          <a:p>
            <a:pPr algn="ctr">
              <a:lnSpc>
                <a:spcPts val="4200"/>
              </a:lnSpc>
            </a:pPr>
            <a:r>
              <a:rPr lang="en-US" sz="3000" u="sng" dirty="0">
                <a:solidFill>
                  <a:srgbClr val="5271FF"/>
                </a:solidFill>
                <a:latin typeface="Times New Roman"/>
                <a:hlinkClick r:id="rId7"/>
              </a:rPr>
              <a:t>DATA FLOW DIAGRAM - LEVEL 1</a:t>
            </a:r>
            <a:endParaRPr lang="en-US" sz="3000" u="sng" dirty="0">
              <a:solidFill>
                <a:srgbClr val="5271FF"/>
              </a:solidFill>
              <a:latin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446300" y="404063"/>
            <a:ext cx="11395400" cy="7909173"/>
          </a:xfrm>
          <a:custGeom>
            <a:avLst/>
            <a:gdLst/>
            <a:ahLst/>
            <a:cxnLst/>
            <a:rect l="l" t="t" r="r" b="b"/>
            <a:pathLst>
              <a:path w="11395400" h="7909173">
                <a:moveTo>
                  <a:pt x="0" y="0"/>
                </a:moveTo>
                <a:lnTo>
                  <a:pt x="11395400" y="0"/>
                </a:lnTo>
                <a:lnTo>
                  <a:pt x="11395400" y="7909173"/>
                </a:lnTo>
                <a:lnTo>
                  <a:pt x="0" y="7909173"/>
                </a:lnTo>
                <a:lnTo>
                  <a:pt x="0" y="0"/>
                </a:lnTo>
                <a:close/>
              </a:path>
            </a:pathLst>
          </a:custGeom>
          <a:blipFill>
            <a:blip r:embed="rId6"/>
            <a:stretch>
              <a:fillRect/>
            </a:stretch>
          </a:blipFill>
        </p:spPr>
      </p:sp>
      <p:sp>
        <p:nvSpPr>
          <p:cNvPr id="7" name="TextBox 7"/>
          <p:cNvSpPr txBox="1"/>
          <p:nvPr/>
        </p:nvSpPr>
        <p:spPr>
          <a:xfrm>
            <a:off x="16954482" y="8894128"/>
            <a:ext cx="406436"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13</a:t>
            </a:r>
          </a:p>
        </p:txBody>
      </p:sp>
      <p:sp>
        <p:nvSpPr>
          <p:cNvPr id="8" name="TextBox 8"/>
          <p:cNvSpPr txBox="1"/>
          <p:nvPr/>
        </p:nvSpPr>
        <p:spPr>
          <a:xfrm>
            <a:off x="9144000" y="8436928"/>
            <a:ext cx="7750942" cy="494110"/>
          </a:xfrm>
          <a:prstGeom prst="rect">
            <a:avLst/>
          </a:prstGeom>
        </p:spPr>
        <p:txBody>
          <a:bodyPr lIns="0" tIns="0" rIns="0" bIns="0" rtlCol="0" anchor="t">
            <a:spAutoFit/>
          </a:bodyPr>
          <a:lstStyle/>
          <a:p>
            <a:pPr algn="ctr">
              <a:lnSpc>
                <a:spcPts val="4200"/>
              </a:lnSpc>
            </a:pPr>
            <a:r>
              <a:rPr lang="en-US" sz="3000" u="sng" dirty="0">
                <a:solidFill>
                  <a:srgbClr val="5271FF"/>
                </a:solidFill>
                <a:latin typeface="Times New Roman"/>
                <a:hlinkClick r:id="rId7"/>
              </a:rPr>
              <a:t>DATA FLOW DIAGRAM LEVEL - 2</a:t>
            </a:r>
            <a:endParaRPr lang="en-US" sz="3000" u="sng" dirty="0">
              <a:solidFill>
                <a:srgbClr val="5271FF"/>
              </a:solidFill>
              <a:latin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2560890" y="356012"/>
            <a:ext cx="13166221" cy="8312394"/>
          </a:xfrm>
          <a:custGeom>
            <a:avLst/>
            <a:gdLst/>
            <a:ahLst/>
            <a:cxnLst/>
            <a:rect l="l" t="t" r="r" b="b"/>
            <a:pathLst>
              <a:path w="13166221" h="8312394">
                <a:moveTo>
                  <a:pt x="0" y="0"/>
                </a:moveTo>
                <a:lnTo>
                  <a:pt x="13166220" y="0"/>
                </a:lnTo>
                <a:lnTo>
                  <a:pt x="13166220" y="8312394"/>
                </a:lnTo>
                <a:lnTo>
                  <a:pt x="0" y="8312394"/>
                </a:lnTo>
                <a:lnTo>
                  <a:pt x="0" y="0"/>
                </a:lnTo>
                <a:close/>
              </a:path>
            </a:pathLst>
          </a:custGeom>
          <a:blipFill>
            <a:blip r:embed="rId6"/>
            <a:stretch>
              <a:fillRect t="-3706" b="-3706"/>
            </a:stretch>
          </a:blipFill>
        </p:spPr>
      </p:sp>
      <p:sp>
        <p:nvSpPr>
          <p:cNvPr id="7" name="TextBox 7"/>
          <p:cNvSpPr txBox="1"/>
          <p:nvPr/>
        </p:nvSpPr>
        <p:spPr>
          <a:xfrm>
            <a:off x="16954482" y="8894128"/>
            <a:ext cx="406436"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14</a:t>
            </a:r>
          </a:p>
        </p:txBody>
      </p:sp>
      <p:sp>
        <p:nvSpPr>
          <p:cNvPr id="8" name="TextBox 8"/>
          <p:cNvSpPr txBox="1"/>
          <p:nvPr/>
        </p:nvSpPr>
        <p:spPr>
          <a:xfrm>
            <a:off x="9315815" y="8315981"/>
            <a:ext cx="7464894" cy="494110"/>
          </a:xfrm>
          <a:prstGeom prst="rect">
            <a:avLst/>
          </a:prstGeom>
        </p:spPr>
        <p:txBody>
          <a:bodyPr lIns="0" tIns="0" rIns="0" bIns="0" rtlCol="0" anchor="t">
            <a:spAutoFit/>
          </a:bodyPr>
          <a:lstStyle/>
          <a:p>
            <a:pPr algn="ctr">
              <a:lnSpc>
                <a:spcPts val="4200"/>
              </a:lnSpc>
            </a:pPr>
            <a:r>
              <a:rPr lang="en-US" sz="3000" u="sng" dirty="0">
                <a:solidFill>
                  <a:srgbClr val="5271FF"/>
                </a:solidFill>
                <a:latin typeface="Times New Roman"/>
                <a:hlinkClick r:id="rId7"/>
              </a:rPr>
              <a:t>ENTITY RELATIONSHIP DIAGRAM</a:t>
            </a:r>
            <a:endParaRPr lang="en-US" sz="3000" u="sng" dirty="0">
              <a:solidFill>
                <a:srgbClr val="5271FF"/>
              </a:solidFill>
              <a:latin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63B739E-5A89-21AC-6108-6FEF54EB56BE}"/>
              </a:ext>
            </a:extLst>
          </p:cNvPr>
          <p:cNvPicPr>
            <a:picLocks noChangeAspect="1"/>
          </p:cNvPicPr>
          <p:nvPr/>
        </p:nvPicPr>
        <p:blipFill>
          <a:blip r:embed="rId2"/>
          <a:stretch>
            <a:fillRect/>
          </a:stretch>
        </p:blipFill>
        <p:spPr>
          <a:xfrm>
            <a:off x="2895600" y="42768"/>
            <a:ext cx="11582400" cy="9277166"/>
          </a:xfrm>
          <a:prstGeom prst="rect">
            <a:avLst/>
          </a:prstGeom>
        </p:spPr>
      </p:pic>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6954482" y="8894128"/>
            <a:ext cx="406436"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15</a:t>
            </a:r>
          </a:p>
        </p:txBody>
      </p:sp>
      <p:sp>
        <p:nvSpPr>
          <p:cNvPr id="8" name="TextBox 8"/>
          <p:cNvSpPr txBox="1"/>
          <p:nvPr/>
        </p:nvSpPr>
        <p:spPr>
          <a:xfrm>
            <a:off x="11888315" y="8544581"/>
            <a:ext cx="3369945" cy="494110"/>
          </a:xfrm>
          <a:prstGeom prst="rect">
            <a:avLst/>
          </a:prstGeom>
        </p:spPr>
        <p:txBody>
          <a:bodyPr lIns="0" tIns="0" rIns="0" bIns="0" rtlCol="0" anchor="t">
            <a:spAutoFit/>
          </a:bodyPr>
          <a:lstStyle/>
          <a:p>
            <a:pPr algn="ctr">
              <a:lnSpc>
                <a:spcPts val="4200"/>
              </a:lnSpc>
            </a:pPr>
            <a:r>
              <a:rPr lang="en-US" sz="3000" u="sng" dirty="0">
                <a:solidFill>
                  <a:srgbClr val="5271FF"/>
                </a:solidFill>
                <a:latin typeface="Times New Roman"/>
                <a:hlinkClick r:id="rId7"/>
              </a:rPr>
              <a:t>CLASS DIAGRAM</a:t>
            </a:r>
            <a:endParaRPr lang="en-US" sz="3000" u="sng" dirty="0">
              <a:solidFill>
                <a:srgbClr val="5271FF"/>
              </a:solidFill>
              <a:latin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372543" y="680519"/>
            <a:ext cx="11542915" cy="7711774"/>
          </a:xfrm>
          <a:custGeom>
            <a:avLst/>
            <a:gdLst/>
            <a:ahLst/>
            <a:cxnLst/>
            <a:rect l="l" t="t" r="r" b="b"/>
            <a:pathLst>
              <a:path w="11542915" h="7711774">
                <a:moveTo>
                  <a:pt x="0" y="0"/>
                </a:moveTo>
                <a:lnTo>
                  <a:pt x="11542914" y="0"/>
                </a:lnTo>
                <a:lnTo>
                  <a:pt x="11542914" y="7711774"/>
                </a:lnTo>
                <a:lnTo>
                  <a:pt x="0" y="7711774"/>
                </a:lnTo>
                <a:lnTo>
                  <a:pt x="0" y="0"/>
                </a:lnTo>
                <a:close/>
              </a:path>
            </a:pathLst>
          </a:custGeom>
          <a:blipFill>
            <a:blip r:embed="rId6"/>
            <a:stretch>
              <a:fillRect l="-8714" r="-6535" b="-3726"/>
            </a:stretch>
          </a:blipFill>
        </p:spPr>
      </p:sp>
      <p:sp>
        <p:nvSpPr>
          <p:cNvPr id="7" name="TextBox 7"/>
          <p:cNvSpPr txBox="1"/>
          <p:nvPr/>
        </p:nvSpPr>
        <p:spPr>
          <a:xfrm>
            <a:off x="16954482" y="8894128"/>
            <a:ext cx="406436"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16</a:t>
            </a:r>
          </a:p>
        </p:txBody>
      </p:sp>
      <p:sp>
        <p:nvSpPr>
          <p:cNvPr id="8" name="TextBox 8"/>
          <p:cNvSpPr txBox="1"/>
          <p:nvPr/>
        </p:nvSpPr>
        <p:spPr>
          <a:xfrm>
            <a:off x="11278007" y="8436928"/>
            <a:ext cx="5269248" cy="494110"/>
          </a:xfrm>
          <a:prstGeom prst="rect">
            <a:avLst/>
          </a:prstGeom>
        </p:spPr>
        <p:txBody>
          <a:bodyPr lIns="0" tIns="0" rIns="0" bIns="0" rtlCol="0" anchor="t">
            <a:spAutoFit/>
          </a:bodyPr>
          <a:lstStyle/>
          <a:p>
            <a:pPr algn="ctr">
              <a:lnSpc>
                <a:spcPts val="4200"/>
              </a:lnSpc>
            </a:pPr>
            <a:r>
              <a:rPr lang="en-US" sz="3000" u="sng" dirty="0">
                <a:solidFill>
                  <a:srgbClr val="5271FF"/>
                </a:solidFill>
                <a:latin typeface="Times New Roman"/>
                <a:hlinkClick r:id="rId7"/>
              </a:rPr>
              <a:t>STATE CHART DIAGRAM</a:t>
            </a:r>
            <a:endParaRPr lang="en-US" sz="3000" u="sng" dirty="0">
              <a:solidFill>
                <a:srgbClr val="5271FF"/>
              </a:solidFill>
              <a:latin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999012" y="1107034"/>
            <a:ext cx="14289977" cy="7066072"/>
          </a:xfrm>
          <a:custGeom>
            <a:avLst/>
            <a:gdLst/>
            <a:ahLst/>
            <a:cxnLst/>
            <a:rect l="l" t="t" r="r" b="b"/>
            <a:pathLst>
              <a:path w="14289977" h="7066072">
                <a:moveTo>
                  <a:pt x="0" y="0"/>
                </a:moveTo>
                <a:lnTo>
                  <a:pt x="14289976" y="0"/>
                </a:lnTo>
                <a:lnTo>
                  <a:pt x="14289976" y="7066072"/>
                </a:lnTo>
                <a:lnTo>
                  <a:pt x="0" y="7066072"/>
                </a:lnTo>
                <a:lnTo>
                  <a:pt x="0" y="0"/>
                </a:lnTo>
                <a:close/>
              </a:path>
            </a:pathLst>
          </a:custGeom>
          <a:blipFill>
            <a:blip r:embed="rId6"/>
            <a:stretch>
              <a:fillRect l="-5352" t="-2891" r="-4288" b="-25442"/>
            </a:stretch>
          </a:blipFill>
        </p:spPr>
      </p:sp>
      <p:sp>
        <p:nvSpPr>
          <p:cNvPr id="7" name="TextBox 7"/>
          <p:cNvSpPr txBox="1"/>
          <p:nvPr/>
        </p:nvSpPr>
        <p:spPr>
          <a:xfrm>
            <a:off x="16954482" y="8894128"/>
            <a:ext cx="406436"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17</a:t>
            </a:r>
          </a:p>
        </p:txBody>
      </p:sp>
      <p:sp>
        <p:nvSpPr>
          <p:cNvPr id="8" name="TextBox 8"/>
          <p:cNvSpPr txBox="1"/>
          <p:nvPr/>
        </p:nvSpPr>
        <p:spPr>
          <a:xfrm>
            <a:off x="12349595" y="8544581"/>
            <a:ext cx="4064556" cy="494110"/>
          </a:xfrm>
          <a:prstGeom prst="rect">
            <a:avLst/>
          </a:prstGeom>
        </p:spPr>
        <p:txBody>
          <a:bodyPr lIns="0" tIns="0" rIns="0" bIns="0" rtlCol="0" anchor="t">
            <a:spAutoFit/>
          </a:bodyPr>
          <a:lstStyle/>
          <a:p>
            <a:pPr algn="ctr">
              <a:lnSpc>
                <a:spcPts val="4200"/>
              </a:lnSpc>
            </a:pPr>
            <a:r>
              <a:rPr lang="en-US" sz="3000" u="sng" dirty="0">
                <a:solidFill>
                  <a:srgbClr val="5271FF"/>
                </a:solidFill>
                <a:latin typeface="Times New Roman"/>
                <a:hlinkClick r:id="rId7"/>
              </a:rPr>
              <a:t>ACTIVITY DIAGRAM</a:t>
            </a:r>
            <a:endParaRPr lang="en-US" sz="3000" u="sng" dirty="0">
              <a:solidFill>
                <a:srgbClr val="5271FF"/>
              </a:solidFill>
              <a:latin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0134054" y="1028700"/>
            <a:ext cx="7384585" cy="5950658"/>
          </a:xfrm>
          <a:custGeom>
            <a:avLst/>
            <a:gdLst/>
            <a:ahLst/>
            <a:cxnLst/>
            <a:rect l="l" t="t" r="r" b="b"/>
            <a:pathLst>
              <a:path w="7384585" h="5950658">
                <a:moveTo>
                  <a:pt x="0" y="0"/>
                </a:moveTo>
                <a:lnTo>
                  <a:pt x="7384584" y="0"/>
                </a:lnTo>
                <a:lnTo>
                  <a:pt x="7384584" y="5950658"/>
                </a:lnTo>
                <a:lnTo>
                  <a:pt x="0" y="5950658"/>
                </a:lnTo>
                <a:lnTo>
                  <a:pt x="0" y="0"/>
                </a:lnTo>
                <a:close/>
              </a:path>
            </a:pathLst>
          </a:custGeom>
          <a:blipFill>
            <a:blip r:embed="rId2"/>
            <a:stretch>
              <a:fillRect l="-7088" r="-13822" b="-669"/>
            </a:stretch>
          </a:blipFill>
        </p:spPr>
      </p:sp>
      <p:sp>
        <p:nvSpPr>
          <p:cNvPr id="3" name="TextBox 3"/>
          <p:cNvSpPr txBox="1"/>
          <p:nvPr/>
        </p:nvSpPr>
        <p:spPr>
          <a:xfrm>
            <a:off x="16954482" y="8894128"/>
            <a:ext cx="406436"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18</a:t>
            </a:r>
          </a:p>
        </p:txBody>
      </p:sp>
      <p:sp>
        <p:nvSpPr>
          <p:cNvPr id="4" name="TextBox 4"/>
          <p:cNvSpPr txBox="1"/>
          <p:nvPr/>
        </p:nvSpPr>
        <p:spPr>
          <a:xfrm>
            <a:off x="10494992" y="8315981"/>
            <a:ext cx="6662708" cy="494110"/>
          </a:xfrm>
          <a:prstGeom prst="rect">
            <a:avLst/>
          </a:prstGeom>
        </p:spPr>
        <p:txBody>
          <a:bodyPr lIns="0" tIns="0" rIns="0" bIns="0" rtlCol="0" anchor="t">
            <a:spAutoFit/>
          </a:bodyPr>
          <a:lstStyle/>
          <a:p>
            <a:pPr algn="ctr">
              <a:lnSpc>
                <a:spcPts val="4200"/>
              </a:lnSpc>
            </a:pPr>
            <a:r>
              <a:rPr lang="en-US" sz="3000" u="sng" dirty="0">
                <a:solidFill>
                  <a:srgbClr val="5271FF"/>
                </a:solidFill>
                <a:latin typeface="Times New Roman"/>
                <a:hlinkClick r:id="rId3"/>
              </a:rPr>
              <a:t>COLLABORATION DIAGRAM</a:t>
            </a:r>
            <a:endParaRPr lang="en-US" sz="3000" u="sng" dirty="0">
              <a:solidFill>
                <a:srgbClr val="5271FF"/>
              </a:solidFill>
              <a:latin typeface="Times New Roman"/>
            </a:endParaRPr>
          </a:p>
        </p:txBody>
      </p:sp>
      <p:sp>
        <p:nvSpPr>
          <p:cNvPr id="5" name="Freeform 5"/>
          <p:cNvSpPr/>
          <p:nvPr/>
        </p:nvSpPr>
        <p:spPr>
          <a:xfrm>
            <a:off x="3647064" y="5328262"/>
            <a:ext cx="5777701" cy="4923830"/>
          </a:xfrm>
          <a:custGeom>
            <a:avLst/>
            <a:gdLst/>
            <a:ahLst/>
            <a:cxnLst/>
            <a:rect l="l" t="t" r="r" b="b"/>
            <a:pathLst>
              <a:path w="5777701" h="4923830">
                <a:moveTo>
                  <a:pt x="0" y="0"/>
                </a:moveTo>
                <a:lnTo>
                  <a:pt x="5777701" y="0"/>
                </a:lnTo>
                <a:lnTo>
                  <a:pt x="5777701" y="4923830"/>
                </a:lnTo>
                <a:lnTo>
                  <a:pt x="0" y="4923830"/>
                </a:lnTo>
                <a:lnTo>
                  <a:pt x="0" y="0"/>
                </a:lnTo>
                <a:close/>
              </a:path>
            </a:pathLst>
          </a:custGeom>
          <a:blipFill>
            <a:blip r:embed="rId4"/>
            <a:stretch>
              <a:fillRect l="-12292" t="-2232" r="-13077" b="-2790"/>
            </a:stretch>
          </a:blipFill>
        </p:spPr>
      </p:sp>
      <p:sp>
        <p:nvSpPr>
          <p:cNvPr id="6" name="Freeform 6"/>
          <p:cNvSpPr/>
          <p:nvPr/>
        </p:nvSpPr>
        <p:spPr>
          <a:xfrm>
            <a:off x="588759" y="393071"/>
            <a:ext cx="8555241" cy="4935190"/>
          </a:xfrm>
          <a:custGeom>
            <a:avLst/>
            <a:gdLst/>
            <a:ahLst/>
            <a:cxnLst/>
            <a:rect l="l" t="t" r="r" b="b"/>
            <a:pathLst>
              <a:path w="8555241" h="4935190">
                <a:moveTo>
                  <a:pt x="0" y="0"/>
                </a:moveTo>
                <a:lnTo>
                  <a:pt x="8555241" y="0"/>
                </a:lnTo>
                <a:lnTo>
                  <a:pt x="8555241" y="4935191"/>
                </a:lnTo>
                <a:lnTo>
                  <a:pt x="0" y="4935191"/>
                </a:lnTo>
                <a:lnTo>
                  <a:pt x="0" y="0"/>
                </a:lnTo>
                <a:close/>
              </a:path>
            </a:pathLst>
          </a:custGeom>
          <a:blipFill>
            <a:blip r:embed="rId5"/>
            <a:stretch>
              <a:fillRect l="-2738" r="-4381" b="-5221"/>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028700" y="99257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34043" y="-18007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6954460" y="8894128"/>
            <a:ext cx="406479"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19</a:t>
            </a:r>
          </a:p>
        </p:txBody>
      </p:sp>
      <p:sp>
        <p:nvSpPr>
          <p:cNvPr id="5" name="TextBox 5"/>
          <p:cNvSpPr txBox="1"/>
          <p:nvPr/>
        </p:nvSpPr>
        <p:spPr>
          <a:xfrm>
            <a:off x="1028700" y="1706733"/>
            <a:ext cx="16230600" cy="8092440"/>
          </a:xfrm>
          <a:prstGeom prst="rect">
            <a:avLst/>
          </a:prstGeom>
        </p:spPr>
        <p:txBody>
          <a:bodyPr lIns="0" tIns="0" rIns="0" bIns="0" rtlCol="0" anchor="t">
            <a:spAutoFit/>
          </a:bodyPr>
          <a:lstStyle/>
          <a:p>
            <a:pPr algn="just">
              <a:lnSpc>
                <a:spcPts val="4200"/>
              </a:lnSpc>
            </a:pPr>
            <a:r>
              <a:rPr lang="en-US" sz="3000">
                <a:solidFill>
                  <a:srgbClr val="0D0D0D"/>
                </a:solidFill>
                <a:latin typeface="Times New Roman Bold"/>
              </a:rPr>
              <a:t>1. User Authentication and Authorization:</a:t>
            </a:r>
            <a:r>
              <a:rPr lang="en-US" sz="3000">
                <a:solidFill>
                  <a:srgbClr val="0D0D0D"/>
                </a:solidFill>
                <a:latin typeface="Times New Roman"/>
              </a:rPr>
              <a:t> Users must be able to authenticate securely using credentials (username/password).</a:t>
            </a:r>
          </a:p>
          <a:p>
            <a:pPr algn="just">
              <a:lnSpc>
                <a:spcPts val="4200"/>
              </a:lnSpc>
            </a:pPr>
            <a:endParaRPr lang="en-US" sz="3000">
              <a:solidFill>
                <a:srgbClr val="0D0D0D"/>
              </a:solidFill>
              <a:latin typeface="Times New Roman"/>
            </a:endParaRPr>
          </a:p>
          <a:p>
            <a:pPr algn="just">
              <a:lnSpc>
                <a:spcPts val="4200"/>
              </a:lnSpc>
            </a:pPr>
            <a:r>
              <a:rPr lang="en-US" sz="3000">
                <a:solidFill>
                  <a:srgbClr val="0D0D0D"/>
                </a:solidFill>
                <a:latin typeface="Times New Roman Bold"/>
              </a:rPr>
              <a:t>2. Dashboard and User Profiles:</a:t>
            </a:r>
            <a:r>
              <a:rPr lang="en-US" sz="3000">
                <a:solidFill>
                  <a:srgbClr val="0D0D0D"/>
                </a:solidFill>
                <a:latin typeface="Times New Roman"/>
              </a:rPr>
              <a:t> Personalized dashboards for administrators, faculty, and students displaying relevant information.</a:t>
            </a:r>
          </a:p>
          <a:p>
            <a:pPr algn="just">
              <a:lnSpc>
                <a:spcPts val="4200"/>
              </a:lnSpc>
            </a:pPr>
            <a:endParaRPr lang="en-US" sz="3000">
              <a:solidFill>
                <a:srgbClr val="0D0D0D"/>
              </a:solidFill>
              <a:latin typeface="Times New Roman"/>
            </a:endParaRPr>
          </a:p>
          <a:p>
            <a:pPr algn="just">
              <a:lnSpc>
                <a:spcPts val="4200"/>
              </a:lnSpc>
            </a:pPr>
            <a:r>
              <a:rPr lang="en-US" sz="3000">
                <a:solidFill>
                  <a:srgbClr val="0D0D0D"/>
                </a:solidFill>
                <a:latin typeface="Times New Roman Bold"/>
              </a:rPr>
              <a:t>3. Administrative Tools:</a:t>
            </a:r>
            <a:r>
              <a:rPr lang="en-US" sz="3000">
                <a:solidFill>
                  <a:srgbClr val="0D0D0D"/>
                </a:solidFill>
                <a:latin typeface="Times New Roman"/>
              </a:rPr>
              <a:t> Admin should be able to manage student faculty accounts, should be able to allot the faculty for students, schedule class hours and manage attendance.</a:t>
            </a:r>
          </a:p>
          <a:p>
            <a:pPr algn="just">
              <a:lnSpc>
                <a:spcPts val="4200"/>
              </a:lnSpc>
            </a:pPr>
            <a:endParaRPr lang="en-US" sz="3000">
              <a:solidFill>
                <a:srgbClr val="0D0D0D"/>
              </a:solidFill>
              <a:latin typeface="Times New Roman"/>
            </a:endParaRPr>
          </a:p>
          <a:p>
            <a:pPr algn="just">
              <a:lnSpc>
                <a:spcPts val="4200"/>
              </a:lnSpc>
            </a:pPr>
            <a:r>
              <a:rPr lang="en-US" sz="3000">
                <a:solidFill>
                  <a:srgbClr val="0D0D0D"/>
                </a:solidFill>
                <a:latin typeface="Times New Roman Bold"/>
              </a:rPr>
              <a:t>4. Attendance Tracking and Grading:</a:t>
            </a:r>
            <a:r>
              <a:rPr lang="en-US" sz="3000">
                <a:solidFill>
                  <a:srgbClr val="0D0D0D"/>
                </a:solidFill>
                <a:latin typeface="Times New Roman"/>
              </a:rPr>
              <a:t> Automated attendance tracking for faculty and students with manual entry options. - Grading tools for faculty members to enter grades or marks.</a:t>
            </a:r>
          </a:p>
          <a:p>
            <a:pPr algn="just">
              <a:lnSpc>
                <a:spcPts val="4200"/>
              </a:lnSpc>
            </a:pPr>
            <a:endParaRPr lang="en-US" sz="3000">
              <a:solidFill>
                <a:srgbClr val="0D0D0D"/>
              </a:solidFill>
              <a:latin typeface="Times New Roman"/>
            </a:endParaRPr>
          </a:p>
          <a:p>
            <a:pPr algn="just">
              <a:lnSpc>
                <a:spcPts val="4200"/>
              </a:lnSpc>
            </a:pPr>
            <a:r>
              <a:rPr lang="en-US" sz="3000">
                <a:solidFill>
                  <a:srgbClr val="0D0D0D"/>
                </a:solidFill>
                <a:latin typeface="Times New Roman Bold"/>
              </a:rPr>
              <a:t>5. Course Management: </a:t>
            </a:r>
            <a:r>
              <a:rPr lang="en-US" sz="3000">
                <a:solidFill>
                  <a:srgbClr val="0D0D0D"/>
                </a:solidFill>
                <a:latin typeface="Times New Roman"/>
              </a:rPr>
              <a:t>Course management by the admin and the detailed course descriptions, class and faculty information to be available for students.</a:t>
            </a:r>
          </a:p>
          <a:p>
            <a:pPr algn="just">
              <a:lnSpc>
                <a:spcPts val="4620"/>
              </a:lnSpc>
            </a:pPr>
            <a:endParaRPr lang="en-US" sz="3000">
              <a:solidFill>
                <a:srgbClr val="0D0D0D"/>
              </a:solidFill>
              <a:latin typeface="Times New Roman"/>
            </a:endParaRPr>
          </a:p>
        </p:txBody>
      </p:sp>
      <p:sp>
        <p:nvSpPr>
          <p:cNvPr id="6" name="Freeform 6"/>
          <p:cNvSpPr/>
          <p:nvPr/>
        </p:nvSpPr>
        <p:spPr>
          <a:xfrm>
            <a:off x="3922440" y="542515"/>
            <a:ext cx="795360" cy="795360"/>
          </a:xfrm>
          <a:custGeom>
            <a:avLst/>
            <a:gdLst/>
            <a:ahLst/>
            <a:cxnLst/>
            <a:rect l="l" t="t" r="r" b="b"/>
            <a:pathLst>
              <a:path w="795360" h="795360">
                <a:moveTo>
                  <a:pt x="0" y="0"/>
                </a:moveTo>
                <a:lnTo>
                  <a:pt x="795360" y="0"/>
                </a:lnTo>
                <a:lnTo>
                  <a:pt x="795360" y="795360"/>
                </a:lnTo>
                <a:lnTo>
                  <a:pt x="0" y="7953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2843542" y="563175"/>
            <a:ext cx="12600916" cy="755650"/>
          </a:xfrm>
          <a:prstGeom prst="rect">
            <a:avLst/>
          </a:prstGeom>
        </p:spPr>
        <p:txBody>
          <a:bodyPr lIns="0" tIns="0" rIns="0" bIns="0" rtlCol="0" anchor="t">
            <a:spAutoFit/>
          </a:bodyPr>
          <a:lstStyle/>
          <a:p>
            <a:pPr algn="ctr">
              <a:lnSpc>
                <a:spcPts val="5599"/>
              </a:lnSpc>
            </a:pPr>
            <a:r>
              <a:rPr lang="en-US" sz="3999" spc="167">
                <a:solidFill>
                  <a:srgbClr val="0D0D0D"/>
                </a:solidFill>
                <a:latin typeface="Times New Roman Bold"/>
              </a:rPr>
              <a:t>FUNCTIONAL REQUIREMENTS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271467" y="6400187"/>
            <a:ext cx="724752" cy="699385"/>
          </a:xfrm>
          <a:custGeom>
            <a:avLst/>
            <a:gdLst/>
            <a:ahLst/>
            <a:cxnLst/>
            <a:rect l="l" t="t" r="r" b="b"/>
            <a:pathLst>
              <a:path w="724752" h="699385">
                <a:moveTo>
                  <a:pt x="0" y="0"/>
                </a:moveTo>
                <a:lnTo>
                  <a:pt x="724752" y="0"/>
                </a:lnTo>
                <a:lnTo>
                  <a:pt x="724752" y="699386"/>
                </a:lnTo>
                <a:lnTo>
                  <a:pt x="0" y="6993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4959378" y="4029752"/>
            <a:ext cx="8369243" cy="3459480"/>
          </a:xfrm>
          <a:prstGeom prst="rect">
            <a:avLst/>
          </a:prstGeom>
        </p:spPr>
        <p:txBody>
          <a:bodyPr lIns="0" tIns="0" rIns="0" bIns="0" rtlCol="0" anchor="t">
            <a:spAutoFit/>
          </a:bodyPr>
          <a:lstStyle/>
          <a:p>
            <a:pPr algn="ctr">
              <a:lnSpc>
                <a:spcPts val="6719"/>
              </a:lnSpc>
            </a:pPr>
            <a:r>
              <a:rPr lang="en-US" sz="4800">
                <a:solidFill>
                  <a:srgbClr val="0D0D0D"/>
                </a:solidFill>
                <a:latin typeface="Times New Roman"/>
              </a:rPr>
              <a:t>Haril P               AP21110011365</a:t>
            </a:r>
          </a:p>
          <a:p>
            <a:pPr algn="ctr">
              <a:lnSpc>
                <a:spcPts val="6719"/>
              </a:lnSpc>
            </a:pPr>
            <a:r>
              <a:rPr lang="en-US" sz="4800">
                <a:solidFill>
                  <a:srgbClr val="0D0D0D"/>
                </a:solidFill>
                <a:latin typeface="Times New Roman"/>
              </a:rPr>
              <a:t>Lakshman A     AP21110011379</a:t>
            </a:r>
          </a:p>
          <a:p>
            <a:pPr algn="ctr">
              <a:lnSpc>
                <a:spcPts val="6719"/>
              </a:lnSpc>
            </a:pPr>
            <a:r>
              <a:rPr lang="en-US" sz="4800">
                <a:solidFill>
                  <a:srgbClr val="0D0D0D"/>
                </a:solidFill>
                <a:latin typeface="Times New Roman"/>
              </a:rPr>
              <a:t>Udhay K           AP21110011381</a:t>
            </a:r>
          </a:p>
          <a:p>
            <a:pPr algn="ctr">
              <a:lnSpc>
                <a:spcPts val="6719"/>
              </a:lnSpc>
            </a:pPr>
            <a:r>
              <a:rPr lang="en-US" sz="4800">
                <a:solidFill>
                  <a:srgbClr val="0D0D0D"/>
                </a:solidFill>
                <a:latin typeface="Times New Roman"/>
              </a:rPr>
              <a:t>Srikar M           AP21110011400</a:t>
            </a:r>
          </a:p>
        </p:txBody>
      </p:sp>
      <p:grpSp>
        <p:nvGrpSpPr>
          <p:cNvPr id="8" name="Group 8"/>
          <p:cNvGrpSpPr/>
          <p:nvPr/>
        </p:nvGrpSpPr>
        <p:grpSpPr>
          <a:xfrm>
            <a:off x="3044411" y="1739789"/>
            <a:ext cx="13549997" cy="953739"/>
            <a:chOff x="0" y="0"/>
            <a:chExt cx="18066662" cy="1271651"/>
          </a:xfrm>
        </p:grpSpPr>
        <p:sp>
          <p:nvSpPr>
            <p:cNvPr id="9" name="Freeform 9"/>
            <p:cNvSpPr/>
            <p:nvPr/>
          </p:nvSpPr>
          <p:spPr>
            <a:xfrm>
              <a:off x="1779353" y="0"/>
              <a:ext cx="2026510" cy="921141"/>
            </a:xfrm>
            <a:custGeom>
              <a:avLst/>
              <a:gdLst/>
              <a:ahLst/>
              <a:cxnLst/>
              <a:rect l="l" t="t" r="r" b="b"/>
              <a:pathLst>
                <a:path w="2026510" h="921141">
                  <a:moveTo>
                    <a:pt x="0" y="0"/>
                  </a:moveTo>
                  <a:lnTo>
                    <a:pt x="2026510" y="0"/>
                  </a:lnTo>
                  <a:lnTo>
                    <a:pt x="2026510" y="921141"/>
                  </a:lnTo>
                  <a:lnTo>
                    <a:pt x="0" y="9211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0" y="-238125"/>
              <a:ext cx="18066662" cy="1509776"/>
            </a:xfrm>
            <a:prstGeom prst="rect">
              <a:avLst/>
            </a:prstGeom>
          </p:spPr>
          <p:txBody>
            <a:bodyPr lIns="0" tIns="0" rIns="0" bIns="0" rtlCol="0" anchor="t">
              <a:spAutoFit/>
            </a:bodyPr>
            <a:lstStyle/>
            <a:p>
              <a:pPr algn="ctr">
                <a:lnSpc>
                  <a:spcPts val="8789"/>
                </a:lnSpc>
              </a:pPr>
              <a:r>
                <a:rPr lang="en-US" sz="6278" spc="263">
                  <a:solidFill>
                    <a:srgbClr val="0D0D0D"/>
                  </a:solidFill>
                  <a:latin typeface="Times New Roman Bold"/>
                </a:rPr>
                <a:t>TEAM MEMBERS </a:t>
              </a:r>
            </a:p>
          </p:txBody>
        </p:sp>
      </p:grpSp>
      <p:sp>
        <p:nvSpPr>
          <p:cNvPr id="11" name="TextBox 11"/>
          <p:cNvSpPr txBox="1"/>
          <p:nvPr/>
        </p:nvSpPr>
        <p:spPr>
          <a:xfrm>
            <a:off x="17056100" y="8894128"/>
            <a:ext cx="203200"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28700" y="2924175"/>
            <a:ext cx="16230600" cy="4314825"/>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D0D0D"/>
                </a:solidFill>
                <a:latin typeface="Times New Roman"/>
              </a:rPr>
              <a:t>The system's database must have the capability to store many student records. The system should be scalable and able to handle many concurrent users.</a:t>
            </a:r>
          </a:p>
          <a:p>
            <a:pPr marL="647700" lvl="1" indent="-323850" algn="just">
              <a:lnSpc>
                <a:spcPts val="4200"/>
              </a:lnSpc>
              <a:buFont typeface="Arial"/>
              <a:buChar char="•"/>
            </a:pPr>
            <a:r>
              <a:rPr lang="en-US" sz="3000">
                <a:solidFill>
                  <a:srgbClr val="0D0D0D"/>
                </a:solidFill>
                <a:latin typeface="Times New Roman"/>
              </a:rPr>
              <a:t>The system must be user-friendly and accessible to users with varying levels of technical expertise. </a:t>
            </a:r>
          </a:p>
          <a:p>
            <a:pPr marL="647700" lvl="1" indent="-323850" algn="just">
              <a:lnSpc>
                <a:spcPts val="4200"/>
              </a:lnSpc>
              <a:buFont typeface="Arial"/>
              <a:buChar char="•"/>
            </a:pPr>
            <a:r>
              <a:rPr lang="en-US" sz="3000">
                <a:solidFill>
                  <a:srgbClr val="0D0D0D"/>
                </a:solidFill>
                <a:latin typeface="Times New Roman"/>
              </a:rPr>
              <a:t>The system should be secure, with strong encryption and user authentication.</a:t>
            </a:r>
          </a:p>
          <a:p>
            <a:pPr marL="647700" lvl="1" indent="-323850" algn="just">
              <a:lnSpc>
                <a:spcPts val="4200"/>
              </a:lnSpc>
              <a:buFont typeface="Arial"/>
              <a:buChar char="•"/>
            </a:pPr>
            <a:r>
              <a:rPr lang="en-US" sz="3000">
                <a:solidFill>
                  <a:srgbClr val="0D0D0D"/>
                </a:solidFill>
                <a:latin typeface="Times New Roman"/>
              </a:rPr>
              <a:t>The system should be compatible with a range of web browsers and devices.</a:t>
            </a:r>
          </a:p>
          <a:p>
            <a:pPr marL="647700" lvl="1" indent="-323850" algn="just">
              <a:lnSpc>
                <a:spcPts val="4200"/>
              </a:lnSpc>
              <a:buFont typeface="Arial"/>
              <a:buChar char="•"/>
            </a:pPr>
            <a:r>
              <a:rPr lang="en-US" sz="3000">
                <a:solidFill>
                  <a:srgbClr val="0D0D0D"/>
                </a:solidFill>
                <a:latin typeface="Times New Roman"/>
              </a:rPr>
              <a:t>The software must have a reliable backup and recovery plan to ensure that data is not lost in case of a disaster or system failure.</a:t>
            </a:r>
          </a:p>
        </p:txBody>
      </p:sp>
      <p:sp>
        <p:nvSpPr>
          <p:cNvPr id="7" name="Freeform 7"/>
          <p:cNvSpPr/>
          <p:nvPr/>
        </p:nvSpPr>
        <p:spPr>
          <a:xfrm>
            <a:off x="3007465" y="767309"/>
            <a:ext cx="978595" cy="972479"/>
          </a:xfrm>
          <a:custGeom>
            <a:avLst/>
            <a:gdLst/>
            <a:ahLst/>
            <a:cxnLst/>
            <a:rect l="l" t="t" r="r" b="b"/>
            <a:pathLst>
              <a:path w="978595" h="972479">
                <a:moveTo>
                  <a:pt x="0" y="0"/>
                </a:moveTo>
                <a:lnTo>
                  <a:pt x="978596" y="0"/>
                </a:lnTo>
                <a:lnTo>
                  <a:pt x="978596" y="972480"/>
                </a:lnTo>
                <a:lnTo>
                  <a:pt x="0" y="9724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2843542" y="864800"/>
            <a:ext cx="12600916" cy="755650"/>
          </a:xfrm>
          <a:prstGeom prst="rect">
            <a:avLst/>
          </a:prstGeom>
        </p:spPr>
        <p:txBody>
          <a:bodyPr lIns="0" tIns="0" rIns="0" bIns="0" rtlCol="0" anchor="t">
            <a:spAutoFit/>
          </a:bodyPr>
          <a:lstStyle/>
          <a:p>
            <a:pPr algn="ctr">
              <a:lnSpc>
                <a:spcPts val="5599"/>
              </a:lnSpc>
            </a:pPr>
            <a:r>
              <a:rPr lang="en-US" sz="3999" spc="167">
                <a:solidFill>
                  <a:srgbClr val="0D0D0D"/>
                </a:solidFill>
                <a:latin typeface="Times New Roman Bold"/>
              </a:rPr>
              <a:t>NON-FUNCTIONAL REQUIREMENTS</a:t>
            </a:r>
          </a:p>
        </p:txBody>
      </p:sp>
      <p:sp>
        <p:nvSpPr>
          <p:cNvPr id="9" name="TextBox 9"/>
          <p:cNvSpPr txBox="1"/>
          <p:nvPr/>
        </p:nvSpPr>
        <p:spPr>
          <a:xfrm>
            <a:off x="16954460" y="8894128"/>
            <a:ext cx="406479"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088725" y="1739789"/>
            <a:ext cx="12110549" cy="7072082"/>
          </a:xfrm>
          <a:custGeom>
            <a:avLst/>
            <a:gdLst/>
            <a:ahLst/>
            <a:cxnLst/>
            <a:rect l="l" t="t" r="r" b="b"/>
            <a:pathLst>
              <a:path w="12110549" h="7072082">
                <a:moveTo>
                  <a:pt x="0" y="0"/>
                </a:moveTo>
                <a:lnTo>
                  <a:pt x="12110550" y="0"/>
                </a:lnTo>
                <a:lnTo>
                  <a:pt x="12110550" y="7072082"/>
                </a:lnTo>
                <a:lnTo>
                  <a:pt x="0" y="7072082"/>
                </a:lnTo>
                <a:lnTo>
                  <a:pt x="0" y="0"/>
                </a:lnTo>
                <a:close/>
              </a:path>
            </a:pathLst>
          </a:custGeom>
          <a:blipFill>
            <a:blip r:embed="rId6"/>
            <a:stretch>
              <a:fillRect l="-37164" r="-28144" b="-38927"/>
            </a:stretch>
          </a:blipFill>
        </p:spPr>
      </p:sp>
      <p:sp>
        <p:nvSpPr>
          <p:cNvPr id="7" name="TextBox 7"/>
          <p:cNvSpPr txBox="1"/>
          <p:nvPr/>
        </p:nvSpPr>
        <p:spPr>
          <a:xfrm>
            <a:off x="2843542" y="812054"/>
            <a:ext cx="12600916" cy="755650"/>
          </a:xfrm>
          <a:prstGeom prst="rect">
            <a:avLst/>
          </a:prstGeom>
        </p:spPr>
        <p:txBody>
          <a:bodyPr lIns="0" tIns="0" rIns="0" bIns="0" rtlCol="0" anchor="t">
            <a:spAutoFit/>
          </a:bodyPr>
          <a:lstStyle/>
          <a:p>
            <a:pPr algn="ctr">
              <a:lnSpc>
                <a:spcPts val="5599"/>
              </a:lnSpc>
            </a:pPr>
            <a:r>
              <a:rPr lang="en-US" sz="3999" spc="167">
                <a:solidFill>
                  <a:srgbClr val="0D0D0D"/>
                </a:solidFill>
                <a:latin typeface="Times New Roman Bold"/>
              </a:rPr>
              <a:t>FUNCTIONALITIES</a:t>
            </a:r>
          </a:p>
        </p:txBody>
      </p:sp>
      <p:sp>
        <p:nvSpPr>
          <p:cNvPr id="8" name="TextBox 8"/>
          <p:cNvSpPr txBox="1"/>
          <p:nvPr/>
        </p:nvSpPr>
        <p:spPr>
          <a:xfrm>
            <a:off x="16954460" y="8894128"/>
            <a:ext cx="406479"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21</a:t>
            </a:r>
          </a:p>
        </p:txBody>
      </p:sp>
      <p:sp>
        <p:nvSpPr>
          <p:cNvPr id="9" name="TextBox 9"/>
          <p:cNvSpPr txBox="1"/>
          <p:nvPr/>
        </p:nvSpPr>
        <p:spPr>
          <a:xfrm>
            <a:off x="13439596" y="8544581"/>
            <a:ext cx="3020973" cy="581025"/>
          </a:xfrm>
          <a:prstGeom prst="rect">
            <a:avLst/>
          </a:prstGeom>
        </p:spPr>
        <p:txBody>
          <a:bodyPr lIns="0" tIns="0" rIns="0" bIns="0" rtlCol="0" anchor="t">
            <a:spAutoFit/>
          </a:bodyPr>
          <a:lstStyle/>
          <a:p>
            <a:pPr algn="ctr">
              <a:lnSpc>
                <a:spcPts val="4200"/>
              </a:lnSpc>
            </a:pPr>
            <a:r>
              <a:rPr lang="en-US" sz="3000">
                <a:solidFill>
                  <a:srgbClr val="0D0D0D"/>
                </a:solidFill>
                <a:latin typeface="Times New Roman Bold"/>
              </a:rPr>
              <a:t>LANDING PAGE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129706" y="5057975"/>
            <a:ext cx="6094017" cy="4867337"/>
          </a:xfrm>
          <a:custGeom>
            <a:avLst/>
            <a:gdLst/>
            <a:ahLst/>
            <a:cxnLst/>
            <a:rect l="l" t="t" r="r" b="b"/>
            <a:pathLst>
              <a:path w="6094017" h="4867337">
                <a:moveTo>
                  <a:pt x="0" y="0"/>
                </a:moveTo>
                <a:lnTo>
                  <a:pt x="6094018" y="0"/>
                </a:lnTo>
                <a:lnTo>
                  <a:pt x="6094018" y="4867337"/>
                </a:lnTo>
                <a:lnTo>
                  <a:pt x="0" y="4867337"/>
                </a:lnTo>
                <a:lnTo>
                  <a:pt x="0" y="0"/>
                </a:lnTo>
                <a:close/>
              </a:path>
            </a:pathLst>
          </a:custGeom>
          <a:blipFill>
            <a:blip r:embed="rId6"/>
            <a:stretch>
              <a:fillRect l="-3179" t="-2131" r="-160377" b="-63287"/>
            </a:stretch>
          </a:blipFill>
        </p:spPr>
      </p:sp>
      <p:sp>
        <p:nvSpPr>
          <p:cNvPr id="6" name="TextBox 6"/>
          <p:cNvSpPr txBox="1"/>
          <p:nvPr/>
        </p:nvSpPr>
        <p:spPr>
          <a:xfrm>
            <a:off x="16954460" y="8894128"/>
            <a:ext cx="406479"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22</a:t>
            </a:r>
          </a:p>
        </p:txBody>
      </p:sp>
      <p:sp>
        <p:nvSpPr>
          <p:cNvPr id="7" name="TextBox 7"/>
          <p:cNvSpPr txBox="1"/>
          <p:nvPr/>
        </p:nvSpPr>
        <p:spPr>
          <a:xfrm>
            <a:off x="13828394" y="8315981"/>
            <a:ext cx="2798445" cy="581025"/>
          </a:xfrm>
          <a:prstGeom prst="rect">
            <a:avLst/>
          </a:prstGeom>
        </p:spPr>
        <p:txBody>
          <a:bodyPr lIns="0" tIns="0" rIns="0" bIns="0" rtlCol="0" anchor="t">
            <a:spAutoFit/>
          </a:bodyPr>
          <a:lstStyle/>
          <a:p>
            <a:pPr algn="ctr">
              <a:lnSpc>
                <a:spcPts val="4200"/>
              </a:lnSpc>
            </a:pPr>
            <a:r>
              <a:rPr lang="en-US" sz="3000">
                <a:solidFill>
                  <a:srgbClr val="0D0D0D"/>
                </a:solidFill>
                <a:latin typeface="Times New Roman Bold"/>
              </a:rPr>
              <a:t> LOGIN PAGES</a:t>
            </a:r>
          </a:p>
        </p:txBody>
      </p:sp>
      <p:sp>
        <p:nvSpPr>
          <p:cNvPr id="8" name="Freeform 8"/>
          <p:cNvSpPr/>
          <p:nvPr/>
        </p:nvSpPr>
        <p:spPr>
          <a:xfrm>
            <a:off x="5963423" y="249297"/>
            <a:ext cx="6062379" cy="5511484"/>
          </a:xfrm>
          <a:custGeom>
            <a:avLst/>
            <a:gdLst/>
            <a:ahLst/>
            <a:cxnLst/>
            <a:rect l="l" t="t" r="r" b="b"/>
            <a:pathLst>
              <a:path w="6062379" h="5511484">
                <a:moveTo>
                  <a:pt x="0" y="0"/>
                </a:moveTo>
                <a:lnTo>
                  <a:pt x="6062378" y="0"/>
                </a:lnTo>
                <a:lnTo>
                  <a:pt x="6062378" y="5511484"/>
                </a:lnTo>
                <a:lnTo>
                  <a:pt x="0" y="5511484"/>
                </a:lnTo>
                <a:lnTo>
                  <a:pt x="0" y="0"/>
                </a:lnTo>
                <a:close/>
              </a:path>
            </a:pathLst>
          </a:custGeom>
          <a:blipFill>
            <a:blip r:embed="rId7"/>
            <a:stretch>
              <a:fillRect l="-17256" r="-186365" b="-67245"/>
            </a:stretch>
          </a:blipFill>
        </p:spPr>
      </p:sp>
      <p:sp>
        <p:nvSpPr>
          <p:cNvPr id="9" name="Freeform 9"/>
          <p:cNvSpPr/>
          <p:nvPr/>
        </p:nvSpPr>
        <p:spPr>
          <a:xfrm>
            <a:off x="11777300" y="1028700"/>
            <a:ext cx="5881246" cy="5084316"/>
          </a:xfrm>
          <a:custGeom>
            <a:avLst/>
            <a:gdLst/>
            <a:ahLst/>
            <a:cxnLst/>
            <a:rect l="l" t="t" r="r" b="b"/>
            <a:pathLst>
              <a:path w="5881246" h="5084316">
                <a:moveTo>
                  <a:pt x="0" y="0"/>
                </a:moveTo>
                <a:lnTo>
                  <a:pt x="5881246" y="0"/>
                </a:lnTo>
                <a:lnTo>
                  <a:pt x="5881246" y="5084316"/>
                </a:lnTo>
                <a:lnTo>
                  <a:pt x="0" y="5084316"/>
                </a:lnTo>
                <a:lnTo>
                  <a:pt x="0" y="0"/>
                </a:lnTo>
                <a:close/>
              </a:path>
            </a:pathLst>
          </a:custGeom>
          <a:blipFill>
            <a:blip r:embed="rId8"/>
            <a:stretch>
              <a:fillRect l="-75546"/>
            </a:stretch>
          </a:blipFill>
        </p:spPr>
      </p:sp>
      <p:sp>
        <p:nvSpPr>
          <p:cNvPr id="10" name="Freeform 10"/>
          <p:cNvSpPr/>
          <p:nvPr/>
        </p:nvSpPr>
        <p:spPr>
          <a:xfrm>
            <a:off x="236791" y="632017"/>
            <a:ext cx="5797483" cy="4746043"/>
          </a:xfrm>
          <a:custGeom>
            <a:avLst/>
            <a:gdLst/>
            <a:ahLst/>
            <a:cxnLst/>
            <a:rect l="l" t="t" r="r" b="b"/>
            <a:pathLst>
              <a:path w="5797483" h="4746043">
                <a:moveTo>
                  <a:pt x="0" y="0"/>
                </a:moveTo>
                <a:lnTo>
                  <a:pt x="5797483" y="0"/>
                </a:lnTo>
                <a:lnTo>
                  <a:pt x="5797483" y="4746044"/>
                </a:lnTo>
                <a:lnTo>
                  <a:pt x="0" y="4746044"/>
                </a:lnTo>
                <a:lnTo>
                  <a:pt x="0" y="0"/>
                </a:lnTo>
                <a:close/>
              </a:path>
            </a:pathLst>
          </a:custGeom>
          <a:blipFill>
            <a:blip r:embed="rId8"/>
            <a:stretch>
              <a:fillRect r="-147264" b="-48744"/>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52092" y="1028700"/>
            <a:ext cx="15297652" cy="2913532"/>
          </a:xfrm>
          <a:custGeom>
            <a:avLst/>
            <a:gdLst/>
            <a:ahLst/>
            <a:cxnLst/>
            <a:rect l="l" t="t" r="r" b="b"/>
            <a:pathLst>
              <a:path w="15297652" h="2913532">
                <a:moveTo>
                  <a:pt x="0" y="0"/>
                </a:moveTo>
                <a:lnTo>
                  <a:pt x="15297652" y="0"/>
                </a:lnTo>
                <a:lnTo>
                  <a:pt x="15297652" y="2913532"/>
                </a:lnTo>
                <a:lnTo>
                  <a:pt x="0" y="2913532"/>
                </a:lnTo>
                <a:lnTo>
                  <a:pt x="0" y="0"/>
                </a:lnTo>
                <a:close/>
              </a:path>
            </a:pathLst>
          </a:custGeom>
          <a:blipFill>
            <a:blip r:embed="rId6"/>
            <a:stretch>
              <a:fillRect l="-401" t="-4266" r="-563" b="-163965"/>
            </a:stretch>
          </a:blipFill>
        </p:spPr>
      </p:sp>
      <p:sp>
        <p:nvSpPr>
          <p:cNvPr id="6" name="TextBox 6"/>
          <p:cNvSpPr txBox="1"/>
          <p:nvPr/>
        </p:nvSpPr>
        <p:spPr>
          <a:xfrm>
            <a:off x="16954460" y="8894128"/>
            <a:ext cx="406479"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23</a:t>
            </a:r>
          </a:p>
        </p:txBody>
      </p:sp>
      <p:sp>
        <p:nvSpPr>
          <p:cNvPr id="7" name="TextBox 7"/>
          <p:cNvSpPr txBox="1"/>
          <p:nvPr/>
        </p:nvSpPr>
        <p:spPr>
          <a:xfrm>
            <a:off x="11025814" y="8315981"/>
            <a:ext cx="5596890" cy="581025"/>
          </a:xfrm>
          <a:prstGeom prst="rect">
            <a:avLst/>
          </a:prstGeom>
        </p:spPr>
        <p:txBody>
          <a:bodyPr lIns="0" tIns="0" rIns="0" bIns="0" rtlCol="0" anchor="t">
            <a:spAutoFit/>
          </a:bodyPr>
          <a:lstStyle/>
          <a:p>
            <a:pPr algn="ctr">
              <a:lnSpc>
                <a:spcPts val="4200"/>
              </a:lnSpc>
            </a:pPr>
            <a:r>
              <a:rPr lang="en-US" sz="3000">
                <a:solidFill>
                  <a:srgbClr val="0D0D0D"/>
                </a:solidFill>
                <a:latin typeface="Times New Roman Bold"/>
              </a:rPr>
              <a:t>ADMIN (MANAGE SUBJECTS)</a:t>
            </a:r>
          </a:p>
        </p:txBody>
      </p:sp>
      <p:sp>
        <p:nvSpPr>
          <p:cNvPr id="8" name="Freeform 8"/>
          <p:cNvSpPr/>
          <p:nvPr/>
        </p:nvSpPr>
        <p:spPr>
          <a:xfrm>
            <a:off x="1452092" y="5143500"/>
            <a:ext cx="15297652" cy="3005618"/>
          </a:xfrm>
          <a:custGeom>
            <a:avLst/>
            <a:gdLst/>
            <a:ahLst/>
            <a:cxnLst/>
            <a:rect l="l" t="t" r="r" b="b"/>
            <a:pathLst>
              <a:path w="15297652" h="3005618">
                <a:moveTo>
                  <a:pt x="0" y="0"/>
                </a:moveTo>
                <a:lnTo>
                  <a:pt x="15297652" y="0"/>
                </a:lnTo>
                <a:lnTo>
                  <a:pt x="15297652" y="3005618"/>
                </a:lnTo>
                <a:lnTo>
                  <a:pt x="0" y="3005618"/>
                </a:lnTo>
                <a:lnTo>
                  <a:pt x="0" y="0"/>
                </a:lnTo>
                <a:close/>
              </a:path>
            </a:pathLst>
          </a:custGeom>
          <a:blipFill>
            <a:blip r:embed="rId7"/>
            <a:stretch>
              <a:fillRect b="-154087"/>
            </a:stretch>
          </a:blipFill>
        </p:spPr>
      </p:sp>
      <p:sp>
        <p:nvSpPr>
          <p:cNvPr id="9" name="TextBox 9"/>
          <p:cNvSpPr txBox="1"/>
          <p:nvPr/>
        </p:nvSpPr>
        <p:spPr>
          <a:xfrm>
            <a:off x="11152854" y="4190441"/>
            <a:ext cx="5342811" cy="581025"/>
          </a:xfrm>
          <a:prstGeom prst="rect">
            <a:avLst/>
          </a:prstGeom>
        </p:spPr>
        <p:txBody>
          <a:bodyPr lIns="0" tIns="0" rIns="0" bIns="0" rtlCol="0" anchor="t">
            <a:spAutoFit/>
          </a:bodyPr>
          <a:lstStyle/>
          <a:p>
            <a:pPr algn="ctr">
              <a:lnSpc>
                <a:spcPts val="4200"/>
              </a:lnSpc>
            </a:pPr>
            <a:r>
              <a:rPr lang="en-US" sz="3000">
                <a:solidFill>
                  <a:srgbClr val="0D0D0D"/>
                </a:solidFill>
                <a:latin typeface="Times New Roman Bold"/>
              </a:rPr>
              <a:t>ADMIN (MANAGE CLASSES)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50709" y="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95121" y="1028700"/>
            <a:ext cx="14375379" cy="3524278"/>
          </a:xfrm>
          <a:custGeom>
            <a:avLst/>
            <a:gdLst/>
            <a:ahLst/>
            <a:cxnLst/>
            <a:rect l="l" t="t" r="r" b="b"/>
            <a:pathLst>
              <a:path w="14375379" h="3524278">
                <a:moveTo>
                  <a:pt x="0" y="0"/>
                </a:moveTo>
                <a:lnTo>
                  <a:pt x="14375379" y="0"/>
                </a:lnTo>
                <a:lnTo>
                  <a:pt x="14375379" y="3524278"/>
                </a:lnTo>
                <a:lnTo>
                  <a:pt x="0" y="3524278"/>
                </a:lnTo>
                <a:lnTo>
                  <a:pt x="0" y="0"/>
                </a:lnTo>
                <a:close/>
              </a:path>
            </a:pathLst>
          </a:custGeom>
          <a:blipFill>
            <a:blip r:embed="rId6"/>
            <a:stretch>
              <a:fillRect b="-98326"/>
            </a:stretch>
          </a:blipFill>
        </p:spPr>
      </p:sp>
      <p:sp>
        <p:nvSpPr>
          <p:cNvPr id="6" name="TextBox 6"/>
          <p:cNvSpPr txBox="1"/>
          <p:nvPr/>
        </p:nvSpPr>
        <p:spPr>
          <a:xfrm>
            <a:off x="16954460" y="8894128"/>
            <a:ext cx="406479"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24</a:t>
            </a:r>
          </a:p>
        </p:txBody>
      </p:sp>
      <p:sp>
        <p:nvSpPr>
          <p:cNvPr id="7" name="Freeform 7"/>
          <p:cNvSpPr/>
          <p:nvPr/>
        </p:nvSpPr>
        <p:spPr>
          <a:xfrm>
            <a:off x="1795121" y="5754077"/>
            <a:ext cx="14375379" cy="2664418"/>
          </a:xfrm>
          <a:custGeom>
            <a:avLst/>
            <a:gdLst/>
            <a:ahLst/>
            <a:cxnLst/>
            <a:rect l="l" t="t" r="r" b="b"/>
            <a:pathLst>
              <a:path w="14375379" h="2664418">
                <a:moveTo>
                  <a:pt x="0" y="0"/>
                </a:moveTo>
                <a:lnTo>
                  <a:pt x="14375379" y="0"/>
                </a:lnTo>
                <a:lnTo>
                  <a:pt x="14375379" y="2664418"/>
                </a:lnTo>
                <a:lnTo>
                  <a:pt x="0" y="2664418"/>
                </a:lnTo>
                <a:lnTo>
                  <a:pt x="0" y="0"/>
                </a:lnTo>
                <a:close/>
              </a:path>
            </a:pathLst>
          </a:custGeom>
          <a:blipFill>
            <a:blip r:embed="rId7"/>
            <a:stretch>
              <a:fillRect b="-173272"/>
            </a:stretch>
          </a:blipFill>
        </p:spPr>
      </p:sp>
      <p:sp>
        <p:nvSpPr>
          <p:cNvPr id="8" name="TextBox 8"/>
          <p:cNvSpPr txBox="1"/>
          <p:nvPr/>
        </p:nvSpPr>
        <p:spPr>
          <a:xfrm>
            <a:off x="10265816" y="4429153"/>
            <a:ext cx="5700236" cy="581025"/>
          </a:xfrm>
          <a:prstGeom prst="rect">
            <a:avLst/>
          </a:prstGeom>
        </p:spPr>
        <p:txBody>
          <a:bodyPr lIns="0" tIns="0" rIns="0" bIns="0" rtlCol="0" anchor="t">
            <a:spAutoFit/>
          </a:bodyPr>
          <a:lstStyle/>
          <a:p>
            <a:pPr algn="ctr">
              <a:lnSpc>
                <a:spcPts val="4200"/>
              </a:lnSpc>
            </a:pPr>
            <a:r>
              <a:rPr lang="en-US" sz="3000">
                <a:solidFill>
                  <a:srgbClr val="0D0D0D"/>
                </a:solidFill>
                <a:latin typeface="Times New Roman Bold"/>
              </a:rPr>
              <a:t>ADMIN (MANAGE STUDENTS)</a:t>
            </a:r>
          </a:p>
        </p:txBody>
      </p:sp>
      <p:sp>
        <p:nvSpPr>
          <p:cNvPr id="9" name="TextBox 9"/>
          <p:cNvSpPr txBox="1"/>
          <p:nvPr/>
        </p:nvSpPr>
        <p:spPr>
          <a:xfrm>
            <a:off x="10515847" y="8294670"/>
            <a:ext cx="5450205" cy="581025"/>
          </a:xfrm>
          <a:prstGeom prst="rect">
            <a:avLst/>
          </a:prstGeom>
        </p:spPr>
        <p:txBody>
          <a:bodyPr lIns="0" tIns="0" rIns="0" bIns="0" rtlCol="0" anchor="t">
            <a:spAutoFit/>
          </a:bodyPr>
          <a:lstStyle/>
          <a:p>
            <a:pPr algn="ctr">
              <a:lnSpc>
                <a:spcPts val="4200"/>
              </a:lnSpc>
            </a:pPr>
            <a:r>
              <a:rPr lang="en-US" sz="3000">
                <a:solidFill>
                  <a:srgbClr val="0D0D0D"/>
                </a:solidFill>
                <a:latin typeface="Times New Roman Bold"/>
              </a:rPr>
              <a:t>ADMIN (MANAGE FACULTY)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73100" y="1028700"/>
            <a:ext cx="15141800" cy="7014699"/>
          </a:xfrm>
          <a:custGeom>
            <a:avLst/>
            <a:gdLst/>
            <a:ahLst/>
            <a:cxnLst/>
            <a:rect l="l" t="t" r="r" b="b"/>
            <a:pathLst>
              <a:path w="15141800" h="7014699">
                <a:moveTo>
                  <a:pt x="0" y="0"/>
                </a:moveTo>
                <a:lnTo>
                  <a:pt x="15141800" y="0"/>
                </a:lnTo>
                <a:lnTo>
                  <a:pt x="15141800" y="7014699"/>
                </a:lnTo>
                <a:lnTo>
                  <a:pt x="0" y="7014699"/>
                </a:lnTo>
                <a:lnTo>
                  <a:pt x="0" y="0"/>
                </a:lnTo>
                <a:close/>
              </a:path>
            </a:pathLst>
          </a:custGeom>
          <a:blipFill>
            <a:blip r:embed="rId6"/>
            <a:stretch>
              <a:fillRect b="-5066"/>
            </a:stretch>
          </a:blipFill>
        </p:spPr>
      </p:sp>
      <p:sp>
        <p:nvSpPr>
          <p:cNvPr id="6" name="TextBox 6"/>
          <p:cNvSpPr txBox="1"/>
          <p:nvPr/>
        </p:nvSpPr>
        <p:spPr>
          <a:xfrm>
            <a:off x="16954460" y="8894128"/>
            <a:ext cx="406479"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25</a:t>
            </a:r>
          </a:p>
        </p:txBody>
      </p:sp>
      <p:sp>
        <p:nvSpPr>
          <p:cNvPr id="7" name="TextBox 7"/>
          <p:cNvSpPr txBox="1"/>
          <p:nvPr/>
        </p:nvSpPr>
        <p:spPr>
          <a:xfrm>
            <a:off x="10156696" y="8294670"/>
            <a:ext cx="6168509" cy="581025"/>
          </a:xfrm>
          <a:prstGeom prst="rect">
            <a:avLst/>
          </a:prstGeom>
        </p:spPr>
        <p:txBody>
          <a:bodyPr lIns="0" tIns="0" rIns="0" bIns="0" rtlCol="0" anchor="t">
            <a:spAutoFit/>
          </a:bodyPr>
          <a:lstStyle/>
          <a:p>
            <a:pPr algn="ctr">
              <a:lnSpc>
                <a:spcPts val="4200"/>
              </a:lnSpc>
            </a:pPr>
            <a:r>
              <a:rPr lang="en-US" sz="3000">
                <a:solidFill>
                  <a:srgbClr val="0D0D0D"/>
                </a:solidFill>
                <a:latin typeface="Times New Roman Bold"/>
              </a:rPr>
              <a:t>ADMIN  DASHBOARD (LOGOUT)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803832" y="1028700"/>
            <a:ext cx="14680335" cy="7298180"/>
          </a:xfrm>
          <a:custGeom>
            <a:avLst/>
            <a:gdLst/>
            <a:ahLst/>
            <a:cxnLst/>
            <a:rect l="l" t="t" r="r" b="b"/>
            <a:pathLst>
              <a:path w="14680335" h="7298180">
                <a:moveTo>
                  <a:pt x="0" y="0"/>
                </a:moveTo>
                <a:lnTo>
                  <a:pt x="14680336" y="0"/>
                </a:lnTo>
                <a:lnTo>
                  <a:pt x="14680336" y="7298180"/>
                </a:lnTo>
                <a:lnTo>
                  <a:pt x="0" y="7298180"/>
                </a:lnTo>
                <a:lnTo>
                  <a:pt x="0" y="0"/>
                </a:lnTo>
                <a:close/>
              </a:path>
            </a:pathLst>
          </a:custGeom>
          <a:blipFill>
            <a:blip r:embed="rId6"/>
            <a:stretch>
              <a:fillRect/>
            </a:stretch>
          </a:blipFill>
        </p:spPr>
      </p:sp>
      <p:sp>
        <p:nvSpPr>
          <p:cNvPr id="6" name="TextBox 6"/>
          <p:cNvSpPr txBox="1"/>
          <p:nvPr/>
        </p:nvSpPr>
        <p:spPr>
          <a:xfrm>
            <a:off x="16954460" y="8894128"/>
            <a:ext cx="406479"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26</a:t>
            </a:r>
          </a:p>
        </p:txBody>
      </p:sp>
      <p:sp>
        <p:nvSpPr>
          <p:cNvPr id="7" name="TextBox 7"/>
          <p:cNvSpPr txBox="1"/>
          <p:nvPr/>
        </p:nvSpPr>
        <p:spPr>
          <a:xfrm>
            <a:off x="11886450" y="8315981"/>
            <a:ext cx="4489728" cy="581025"/>
          </a:xfrm>
          <a:prstGeom prst="rect">
            <a:avLst/>
          </a:prstGeom>
        </p:spPr>
        <p:txBody>
          <a:bodyPr lIns="0" tIns="0" rIns="0" bIns="0" rtlCol="0" anchor="t">
            <a:spAutoFit/>
          </a:bodyPr>
          <a:lstStyle/>
          <a:p>
            <a:pPr algn="ctr">
              <a:lnSpc>
                <a:spcPts val="4200"/>
              </a:lnSpc>
            </a:pPr>
            <a:r>
              <a:rPr lang="en-US" sz="3000">
                <a:solidFill>
                  <a:srgbClr val="0D0D0D"/>
                </a:solidFill>
                <a:latin typeface="Times New Roman Bold"/>
              </a:rPr>
              <a:t>STUDENT DASHBOARD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071058" y="1028700"/>
            <a:ext cx="14145884" cy="7129519"/>
          </a:xfrm>
          <a:custGeom>
            <a:avLst/>
            <a:gdLst/>
            <a:ahLst/>
            <a:cxnLst/>
            <a:rect l="l" t="t" r="r" b="b"/>
            <a:pathLst>
              <a:path w="14145884" h="7129519">
                <a:moveTo>
                  <a:pt x="0" y="0"/>
                </a:moveTo>
                <a:lnTo>
                  <a:pt x="14145884" y="0"/>
                </a:lnTo>
                <a:lnTo>
                  <a:pt x="14145884" y="7129519"/>
                </a:lnTo>
                <a:lnTo>
                  <a:pt x="0" y="7129519"/>
                </a:lnTo>
                <a:lnTo>
                  <a:pt x="0" y="0"/>
                </a:lnTo>
                <a:close/>
              </a:path>
            </a:pathLst>
          </a:custGeom>
          <a:blipFill>
            <a:blip r:embed="rId6"/>
            <a:stretch>
              <a:fillRect b="-805"/>
            </a:stretch>
          </a:blipFill>
        </p:spPr>
      </p:sp>
      <p:sp>
        <p:nvSpPr>
          <p:cNvPr id="6" name="TextBox 6"/>
          <p:cNvSpPr txBox="1"/>
          <p:nvPr/>
        </p:nvSpPr>
        <p:spPr>
          <a:xfrm>
            <a:off x="16954460" y="8894128"/>
            <a:ext cx="406479"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27</a:t>
            </a:r>
          </a:p>
        </p:txBody>
      </p:sp>
      <p:sp>
        <p:nvSpPr>
          <p:cNvPr id="7" name="TextBox 7"/>
          <p:cNvSpPr txBox="1"/>
          <p:nvPr/>
        </p:nvSpPr>
        <p:spPr>
          <a:xfrm>
            <a:off x="11086528" y="8315981"/>
            <a:ext cx="6089571" cy="581025"/>
          </a:xfrm>
          <a:prstGeom prst="rect">
            <a:avLst/>
          </a:prstGeom>
        </p:spPr>
        <p:txBody>
          <a:bodyPr lIns="0" tIns="0" rIns="0" bIns="0" rtlCol="0" anchor="t">
            <a:spAutoFit/>
          </a:bodyPr>
          <a:lstStyle/>
          <a:p>
            <a:pPr algn="ctr">
              <a:lnSpc>
                <a:spcPts val="4200"/>
              </a:lnSpc>
            </a:pPr>
            <a:r>
              <a:rPr lang="en-US" sz="3000">
                <a:solidFill>
                  <a:srgbClr val="0D0D0D"/>
                </a:solidFill>
                <a:latin typeface="Times New Roman Bold"/>
              </a:rPr>
              <a:t>STUDENT (VIEW ATTENDANCE)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6954460" y="8894128"/>
            <a:ext cx="406479"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28</a:t>
            </a:r>
          </a:p>
        </p:txBody>
      </p:sp>
      <p:sp>
        <p:nvSpPr>
          <p:cNvPr id="6" name="Freeform 6"/>
          <p:cNvSpPr/>
          <p:nvPr/>
        </p:nvSpPr>
        <p:spPr>
          <a:xfrm>
            <a:off x="1519497" y="5484032"/>
            <a:ext cx="15254292" cy="2721677"/>
          </a:xfrm>
          <a:custGeom>
            <a:avLst/>
            <a:gdLst/>
            <a:ahLst/>
            <a:cxnLst/>
            <a:rect l="l" t="t" r="r" b="b"/>
            <a:pathLst>
              <a:path w="15254292" h="2721677">
                <a:moveTo>
                  <a:pt x="0" y="0"/>
                </a:moveTo>
                <a:lnTo>
                  <a:pt x="15254292" y="0"/>
                </a:lnTo>
                <a:lnTo>
                  <a:pt x="15254292" y="2721677"/>
                </a:lnTo>
                <a:lnTo>
                  <a:pt x="0" y="2721677"/>
                </a:lnTo>
                <a:lnTo>
                  <a:pt x="0" y="0"/>
                </a:lnTo>
                <a:close/>
              </a:path>
            </a:pathLst>
          </a:custGeom>
          <a:blipFill>
            <a:blip r:embed="rId6"/>
            <a:stretch>
              <a:fillRect b="-161126"/>
            </a:stretch>
          </a:blipFill>
        </p:spPr>
      </p:sp>
      <p:sp>
        <p:nvSpPr>
          <p:cNvPr id="7" name="Freeform 7"/>
          <p:cNvSpPr/>
          <p:nvPr/>
        </p:nvSpPr>
        <p:spPr>
          <a:xfrm>
            <a:off x="1514211" y="1028700"/>
            <a:ext cx="15259579" cy="3041447"/>
          </a:xfrm>
          <a:custGeom>
            <a:avLst/>
            <a:gdLst/>
            <a:ahLst/>
            <a:cxnLst/>
            <a:rect l="l" t="t" r="r" b="b"/>
            <a:pathLst>
              <a:path w="15259579" h="3041447">
                <a:moveTo>
                  <a:pt x="0" y="0"/>
                </a:moveTo>
                <a:lnTo>
                  <a:pt x="15259578" y="0"/>
                </a:lnTo>
                <a:lnTo>
                  <a:pt x="15259578" y="3041447"/>
                </a:lnTo>
                <a:lnTo>
                  <a:pt x="0" y="3041447"/>
                </a:lnTo>
                <a:lnTo>
                  <a:pt x="0" y="0"/>
                </a:lnTo>
                <a:close/>
              </a:path>
            </a:pathLst>
          </a:custGeom>
          <a:blipFill>
            <a:blip r:embed="rId7"/>
            <a:stretch>
              <a:fillRect b="-151251"/>
            </a:stretch>
          </a:blipFill>
        </p:spPr>
      </p:sp>
      <p:sp>
        <p:nvSpPr>
          <p:cNvPr id="8" name="TextBox 8"/>
          <p:cNvSpPr txBox="1"/>
          <p:nvPr/>
        </p:nvSpPr>
        <p:spPr>
          <a:xfrm>
            <a:off x="11131120" y="8315981"/>
            <a:ext cx="5195768" cy="581025"/>
          </a:xfrm>
          <a:prstGeom prst="rect">
            <a:avLst/>
          </a:prstGeom>
        </p:spPr>
        <p:txBody>
          <a:bodyPr lIns="0" tIns="0" rIns="0" bIns="0" rtlCol="0" anchor="t">
            <a:spAutoFit/>
          </a:bodyPr>
          <a:lstStyle/>
          <a:p>
            <a:pPr algn="ctr">
              <a:lnSpc>
                <a:spcPts val="4200"/>
              </a:lnSpc>
            </a:pPr>
            <a:r>
              <a:rPr lang="en-US" sz="3000">
                <a:solidFill>
                  <a:srgbClr val="0D0D0D"/>
                </a:solidFill>
                <a:latin typeface="Times New Roman Bold"/>
              </a:rPr>
              <a:t>FACULTY (ASSIGN MARKS)</a:t>
            </a:r>
          </a:p>
        </p:txBody>
      </p:sp>
      <p:sp>
        <p:nvSpPr>
          <p:cNvPr id="9" name="TextBox 9"/>
          <p:cNvSpPr txBox="1"/>
          <p:nvPr/>
        </p:nvSpPr>
        <p:spPr>
          <a:xfrm>
            <a:off x="10620580" y="3946322"/>
            <a:ext cx="6216848" cy="581025"/>
          </a:xfrm>
          <a:prstGeom prst="rect">
            <a:avLst/>
          </a:prstGeom>
        </p:spPr>
        <p:txBody>
          <a:bodyPr lIns="0" tIns="0" rIns="0" bIns="0" rtlCol="0" anchor="t">
            <a:spAutoFit/>
          </a:bodyPr>
          <a:lstStyle/>
          <a:p>
            <a:pPr algn="ctr">
              <a:lnSpc>
                <a:spcPts val="4200"/>
              </a:lnSpc>
            </a:pPr>
            <a:r>
              <a:rPr lang="en-US" sz="3000">
                <a:solidFill>
                  <a:srgbClr val="0D0D0D"/>
                </a:solidFill>
                <a:latin typeface="Times New Roman Bold"/>
              </a:rPr>
              <a:t>FACULTY (MARK ATTENDANCE)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2183309" y="1970526"/>
            <a:ext cx="13921383" cy="5658503"/>
          </a:xfrm>
          <a:custGeom>
            <a:avLst/>
            <a:gdLst/>
            <a:ahLst/>
            <a:cxnLst/>
            <a:rect l="l" t="t" r="r" b="b"/>
            <a:pathLst>
              <a:path w="13921383" h="5658503">
                <a:moveTo>
                  <a:pt x="0" y="0"/>
                </a:moveTo>
                <a:lnTo>
                  <a:pt x="13921382" y="0"/>
                </a:lnTo>
                <a:lnTo>
                  <a:pt x="13921382" y="5658503"/>
                </a:lnTo>
                <a:lnTo>
                  <a:pt x="0" y="5658503"/>
                </a:lnTo>
                <a:lnTo>
                  <a:pt x="0" y="0"/>
                </a:lnTo>
                <a:close/>
              </a:path>
            </a:pathLst>
          </a:custGeom>
          <a:blipFill>
            <a:blip r:embed="rId6"/>
            <a:stretch>
              <a:fillRect/>
            </a:stretch>
          </a:blipFill>
        </p:spPr>
      </p:sp>
      <p:sp>
        <p:nvSpPr>
          <p:cNvPr id="7" name="TextBox 7"/>
          <p:cNvSpPr txBox="1"/>
          <p:nvPr/>
        </p:nvSpPr>
        <p:spPr>
          <a:xfrm>
            <a:off x="2843542" y="382587"/>
            <a:ext cx="12600916" cy="755650"/>
          </a:xfrm>
          <a:prstGeom prst="rect">
            <a:avLst/>
          </a:prstGeom>
        </p:spPr>
        <p:txBody>
          <a:bodyPr lIns="0" tIns="0" rIns="0" bIns="0" rtlCol="0" anchor="t">
            <a:spAutoFit/>
          </a:bodyPr>
          <a:lstStyle/>
          <a:p>
            <a:pPr algn="ctr">
              <a:lnSpc>
                <a:spcPts val="5599"/>
              </a:lnSpc>
            </a:pPr>
            <a:r>
              <a:rPr lang="en-US" sz="3999" spc="167">
                <a:solidFill>
                  <a:srgbClr val="0D0D0D"/>
                </a:solidFill>
                <a:latin typeface="Times New Roman Bold"/>
              </a:rPr>
              <a:t>DATABASE TABLES</a:t>
            </a:r>
          </a:p>
        </p:txBody>
      </p:sp>
      <p:sp>
        <p:nvSpPr>
          <p:cNvPr id="8" name="TextBox 8"/>
          <p:cNvSpPr txBox="1"/>
          <p:nvPr/>
        </p:nvSpPr>
        <p:spPr>
          <a:xfrm>
            <a:off x="16954460" y="8894128"/>
            <a:ext cx="406479"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29</a:t>
            </a:r>
          </a:p>
        </p:txBody>
      </p:sp>
      <p:sp>
        <p:nvSpPr>
          <p:cNvPr id="9" name="TextBox 9"/>
          <p:cNvSpPr txBox="1"/>
          <p:nvPr/>
        </p:nvSpPr>
        <p:spPr>
          <a:xfrm>
            <a:off x="2503729" y="7957953"/>
            <a:ext cx="3588663" cy="581025"/>
          </a:xfrm>
          <a:prstGeom prst="rect">
            <a:avLst/>
          </a:prstGeom>
        </p:spPr>
        <p:txBody>
          <a:bodyPr lIns="0" tIns="0" rIns="0" bIns="0" rtlCol="0" anchor="t">
            <a:spAutoFit/>
          </a:bodyPr>
          <a:lstStyle/>
          <a:p>
            <a:pPr algn="ctr">
              <a:lnSpc>
                <a:spcPts val="4200"/>
              </a:lnSpc>
            </a:pPr>
            <a:r>
              <a:rPr lang="en-US" sz="3000">
                <a:solidFill>
                  <a:srgbClr val="0D0D0D"/>
                </a:solidFill>
                <a:latin typeface="Times New Roman Bold"/>
              </a:rPr>
              <a:t>ADMIN DATABASE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928697" y="1897635"/>
            <a:ext cx="20145394" cy="4041906"/>
            <a:chOff x="0" y="0"/>
            <a:chExt cx="5305783" cy="1064535"/>
          </a:xfrm>
        </p:grpSpPr>
        <p:sp>
          <p:nvSpPr>
            <p:cNvPr id="3" name="Freeform 3"/>
            <p:cNvSpPr/>
            <p:nvPr/>
          </p:nvSpPr>
          <p:spPr>
            <a:xfrm>
              <a:off x="0" y="0"/>
              <a:ext cx="5305783" cy="1064535"/>
            </a:xfrm>
            <a:custGeom>
              <a:avLst/>
              <a:gdLst/>
              <a:ahLst/>
              <a:cxnLst/>
              <a:rect l="l" t="t" r="r" b="b"/>
              <a:pathLst>
                <a:path w="5305783" h="1064535">
                  <a:moveTo>
                    <a:pt x="0" y="0"/>
                  </a:moveTo>
                  <a:lnTo>
                    <a:pt x="5305783" y="0"/>
                  </a:lnTo>
                  <a:lnTo>
                    <a:pt x="5305783" y="1064535"/>
                  </a:lnTo>
                  <a:lnTo>
                    <a:pt x="0" y="1064535"/>
                  </a:lnTo>
                  <a:close/>
                </a:path>
              </a:pathLst>
            </a:custGeom>
            <a:solidFill>
              <a:srgbClr val="F28379"/>
            </a:solidFill>
          </p:spPr>
        </p:sp>
        <p:sp>
          <p:nvSpPr>
            <p:cNvPr id="4" name="TextBox 4"/>
            <p:cNvSpPr txBox="1"/>
            <p:nvPr/>
          </p:nvSpPr>
          <p:spPr>
            <a:xfrm>
              <a:off x="0" y="-95250"/>
              <a:ext cx="5305783" cy="1159785"/>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rot="-5400000">
            <a:off x="1651294" y="-554426"/>
            <a:ext cx="9146433" cy="11504947"/>
          </a:xfrm>
          <a:custGeom>
            <a:avLst/>
            <a:gdLst/>
            <a:ahLst/>
            <a:cxnLst/>
            <a:rect l="l" t="t" r="r" b="b"/>
            <a:pathLst>
              <a:path w="9146433" h="11504947">
                <a:moveTo>
                  <a:pt x="0" y="0"/>
                </a:moveTo>
                <a:lnTo>
                  <a:pt x="9146432" y="0"/>
                </a:lnTo>
                <a:lnTo>
                  <a:pt x="9146432" y="11504946"/>
                </a:lnTo>
                <a:lnTo>
                  <a:pt x="0" y="11504946"/>
                </a:lnTo>
                <a:lnTo>
                  <a:pt x="0" y="0"/>
                </a:lnTo>
                <a:close/>
              </a:path>
            </a:pathLst>
          </a:custGeom>
          <a:blipFill>
            <a:blip r:embed="rId2">
              <a:alphaModFix amt="50000"/>
            </a:blip>
            <a:stretch>
              <a:fillRect/>
            </a:stretch>
          </a:blipFill>
        </p:spPr>
      </p:sp>
      <p:sp>
        <p:nvSpPr>
          <p:cNvPr id="6" name="Freeform 6"/>
          <p:cNvSpPr/>
          <p:nvPr/>
        </p:nvSpPr>
        <p:spPr>
          <a:xfrm rot="-5400000">
            <a:off x="3596382" y="-592233"/>
            <a:ext cx="9146433" cy="11504947"/>
          </a:xfrm>
          <a:custGeom>
            <a:avLst/>
            <a:gdLst/>
            <a:ahLst/>
            <a:cxnLst/>
            <a:rect l="l" t="t" r="r" b="b"/>
            <a:pathLst>
              <a:path w="9146433" h="11504947">
                <a:moveTo>
                  <a:pt x="0" y="0"/>
                </a:moveTo>
                <a:lnTo>
                  <a:pt x="9146433" y="0"/>
                </a:lnTo>
                <a:lnTo>
                  <a:pt x="9146433" y="11504947"/>
                </a:lnTo>
                <a:lnTo>
                  <a:pt x="0" y="11504947"/>
                </a:lnTo>
                <a:lnTo>
                  <a:pt x="0" y="0"/>
                </a:lnTo>
                <a:close/>
              </a:path>
            </a:pathLst>
          </a:custGeom>
          <a:blipFill>
            <a:blip r:embed="rId2">
              <a:alphaModFix amt="50000"/>
            </a:blip>
            <a:stretch>
              <a:fillRect/>
            </a:stretch>
          </a:blipFill>
        </p:spPr>
      </p:sp>
      <p:grpSp>
        <p:nvGrpSpPr>
          <p:cNvPr id="7" name="Group 7"/>
          <p:cNvGrpSpPr/>
          <p:nvPr/>
        </p:nvGrpSpPr>
        <p:grpSpPr>
          <a:xfrm>
            <a:off x="14877141" y="9699291"/>
            <a:ext cx="2382159" cy="143946"/>
            <a:chOff x="0" y="0"/>
            <a:chExt cx="627400" cy="37912"/>
          </a:xfrm>
        </p:grpSpPr>
        <p:sp>
          <p:nvSpPr>
            <p:cNvPr id="8" name="Freeform 8"/>
            <p:cNvSpPr/>
            <p:nvPr/>
          </p:nvSpPr>
          <p:spPr>
            <a:xfrm>
              <a:off x="0" y="0"/>
              <a:ext cx="627400" cy="37912"/>
            </a:xfrm>
            <a:custGeom>
              <a:avLst/>
              <a:gdLst/>
              <a:ahLst/>
              <a:cxnLst/>
              <a:rect l="l" t="t" r="r" b="b"/>
              <a:pathLst>
                <a:path w="627400" h="37912">
                  <a:moveTo>
                    <a:pt x="0" y="0"/>
                  </a:moveTo>
                  <a:lnTo>
                    <a:pt x="627400" y="0"/>
                  </a:lnTo>
                  <a:lnTo>
                    <a:pt x="627400" y="37912"/>
                  </a:lnTo>
                  <a:lnTo>
                    <a:pt x="0" y="37912"/>
                  </a:lnTo>
                  <a:close/>
                </a:path>
              </a:pathLst>
            </a:custGeom>
            <a:solidFill>
              <a:srgbClr val="737373"/>
            </a:solidFill>
          </p:spPr>
        </p:sp>
        <p:sp>
          <p:nvSpPr>
            <p:cNvPr id="9" name="TextBox 9"/>
            <p:cNvSpPr txBox="1"/>
            <p:nvPr/>
          </p:nvSpPr>
          <p:spPr>
            <a:xfrm>
              <a:off x="0" y="-95250"/>
              <a:ext cx="627400" cy="133162"/>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1808018" y="1017200"/>
            <a:ext cx="12336708" cy="8229600"/>
            <a:chOff x="0" y="0"/>
            <a:chExt cx="16448945" cy="10972800"/>
          </a:xfrm>
        </p:grpSpPr>
        <p:grpSp>
          <p:nvGrpSpPr>
            <p:cNvPr id="11" name="Group 11"/>
            <p:cNvGrpSpPr/>
            <p:nvPr/>
          </p:nvGrpSpPr>
          <p:grpSpPr>
            <a:xfrm>
              <a:off x="0" y="169922"/>
              <a:ext cx="16448945" cy="10533446"/>
              <a:chOff x="0" y="0"/>
              <a:chExt cx="3249174" cy="2080681"/>
            </a:xfrm>
          </p:grpSpPr>
          <p:sp>
            <p:nvSpPr>
              <p:cNvPr id="12" name="Freeform 12"/>
              <p:cNvSpPr/>
              <p:nvPr/>
            </p:nvSpPr>
            <p:spPr>
              <a:xfrm>
                <a:off x="0" y="0"/>
                <a:ext cx="3249174" cy="2080681"/>
              </a:xfrm>
              <a:custGeom>
                <a:avLst/>
                <a:gdLst/>
                <a:ahLst/>
                <a:cxnLst/>
                <a:rect l="l" t="t" r="r" b="b"/>
                <a:pathLst>
                  <a:path w="3249174" h="2080681">
                    <a:moveTo>
                      <a:pt x="0" y="0"/>
                    </a:moveTo>
                    <a:lnTo>
                      <a:pt x="3249174" y="0"/>
                    </a:lnTo>
                    <a:lnTo>
                      <a:pt x="3249174" y="2080681"/>
                    </a:lnTo>
                    <a:lnTo>
                      <a:pt x="0" y="2080681"/>
                    </a:lnTo>
                    <a:close/>
                  </a:path>
                </a:pathLst>
              </a:custGeom>
              <a:solidFill>
                <a:srgbClr val="E6E6E6"/>
              </a:solidFill>
            </p:spPr>
          </p:sp>
          <p:sp>
            <p:nvSpPr>
              <p:cNvPr id="13" name="TextBox 13"/>
              <p:cNvSpPr txBox="1"/>
              <p:nvPr/>
            </p:nvSpPr>
            <p:spPr>
              <a:xfrm>
                <a:off x="0" y="-95250"/>
                <a:ext cx="3249174" cy="2175931"/>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3236565" y="1158580"/>
              <a:ext cx="298289" cy="8655639"/>
              <a:chOff x="0" y="0"/>
              <a:chExt cx="58921" cy="1709756"/>
            </a:xfrm>
          </p:grpSpPr>
          <p:sp>
            <p:nvSpPr>
              <p:cNvPr id="15" name="Freeform 15"/>
              <p:cNvSpPr/>
              <p:nvPr/>
            </p:nvSpPr>
            <p:spPr>
              <a:xfrm>
                <a:off x="0" y="0"/>
                <a:ext cx="58921" cy="1709756"/>
              </a:xfrm>
              <a:custGeom>
                <a:avLst/>
                <a:gdLst/>
                <a:ahLst/>
                <a:cxnLst/>
                <a:rect l="l" t="t" r="r" b="b"/>
                <a:pathLst>
                  <a:path w="58921" h="1709756">
                    <a:moveTo>
                      <a:pt x="0" y="0"/>
                    </a:moveTo>
                    <a:lnTo>
                      <a:pt x="58921" y="0"/>
                    </a:lnTo>
                    <a:lnTo>
                      <a:pt x="58921" y="1709756"/>
                    </a:lnTo>
                    <a:lnTo>
                      <a:pt x="0" y="1709756"/>
                    </a:lnTo>
                    <a:close/>
                  </a:path>
                </a:pathLst>
              </a:custGeom>
              <a:solidFill>
                <a:srgbClr val="F25244"/>
              </a:solidFill>
            </p:spPr>
          </p:sp>
          <p:sp>
            <p:nvSpPr>
              <p:cNvPr id="16" name="TextBox 16"/>
              <p:cNvSpPr txBox="1"/>
              <p:nvPr/>
            </p:nvSpPr>
            <p:spPr>
              <a:xfrm>
                <a:off x="0" y="-95250"/>
                <a:ext cx="58921" cy="1805006"/>
              </a:xfrm>
              <a:prstGeom prst="rect">
                <a:avLst/>
              </a:prstGeom>
            </p:spPr>
            <p:txBody>
              <a:bodyPr lIns="50800" tIns="50800" rIns="50800" bIns="50800" rtlCol="0" anchor="ctr"/>
              <a:lstStyle/>
              <a:p>
                <a:pPr algn="ctr">
                  <a:lnSpc>
                    <a:spcPts val="3359"/>
                  </a:lnSpc>
                </a:pPr>
                <a:endParaRPr/>
              </a:p>
            </p:txBody>
          </p:sp>
        </p:grpSp>
        <p:sp>
          <p:nvSpPr>
            <p:cNvPr id="17" name="TextBox 17"/>
            <p:cNvSpPr txBox="1"/>
            <p:nvPr/>
          </p:nvSpPr>
          <p:spPr>
            <a:xfrm rot="-5400000">
              <a:off x="-3837148" y="4460028"/>
              <a:ext cx="10972800" cy="2052744"/>
            </a:xfrm>
            <a:prstGeom prst="rect">
              <a:avLst/>
            </a:prstGeom>
          </p:spPr>
          <p:txBody>
            <a:bodyPr lIns="0" tIns="0" rIns="0" bIns="0" rtlCol="0" anchor="t">
              <a:spAutoFit/>
            </a:bodyPr>
            <a:lstStyle/>
            <a:p>
              <a:pPr algn="ctr">
                <a:lnSpc>
                  <a:spcPts val="11899"/>
                </a:lnSpc>
              </a:pPr>
              <a:r>
                <a:rPr lang="en-US" sz="8499">
                  <a:solidFill>
                    <a:srgbClr val="000000"/>
                  </a:solidFill>
                  <a:latin typeface="Times New Roman Ultra-Bold"/>
                </a:rPr>
                <a:t>Contents</a:t>
              </a:r>
            </a:p>
          </p:txBody>
        </p:sp>
        <p:sp>
          <p:nvSpPr>
            <p:cNvPr id="18" name="TextBox 18"/>
            <p:cNvSpPr txBox="1"/>
            <p:nvPr/>
          </p:nvSpPr>
          <p:spPr>
            <a:xfrm>
              <a:off x="4068254" y="1274214"/>
              <a:ext cx="12157374" cy="8932432"/>
            </a:xfrm>
            <a:prstGeom prst="rect">
              <a:avLst/>
            </a:prstGeom>
          </p:spPr>
          <p:txBody>
            <a:bodyPr lIns="0" tIns="0" rIns="0" bIns="0" rtlCol="0" anchor="t">
              <a:spAutoFit/>
            </a:bodyPr>
            <a:lstStyle/>
            <a:p>
              <a:pPr marL="546754" lvl="1" indent="-273377" algn="l">
                <a:lnSpc>
                  <a:spcPts val="4457"/>
                </a:lnSpc>
                <a:buAutoNum type="arabicPeriod"/>
              </a:pPr>
              <a:r>
                <a:rPr lang="en-US" sz="2532">
                  <a:solidFill>
                    <a:srgbClr val="000000"/>
                  </a:solidFill>
                  <a:latin typeface="Times New Roman Bold"/>
                </a:rPr>
                <a:t>INTRODUCTION </a:t>
              </a:r>
            </a:p>
            <a:p>
              <a:pPr marL="546754" lvl="1" indent="-273377" algn="l">
                <a:lnSpc>
                  <a:spcPts val="4457"/>
                </a:lnSpc>
                <a:buAutoNum type="arabicPeriod"/>
              </a:pPr>
              <a:r>
                <a:rPr lang="en-US" sz="2532">
                  <a:solidFill>
                    <a:srgbClr val="000000"/>
                  </a:solidFill>
                  <a:latin typeface="Times New Roman Bold"/>
                </a:rPr>
                <a:t>DESCRIPTION </a:t>
              </a:r>
            </a:p>
            <a:p>
              <a:pPr marL="546754" lvl="1" indent="-273377" algn="l">
                <a:lnSpc>
                  <a:spcPts val="4457"/>
                </a:lnSpc>
                <a:buAutoNum type="arabicPeriod"/>
              </a:pPr>
              <a:r>
                <a:rPr lang="en-US" sz="2532">
                  <a:solidFill>
                    <a:srgbClr val="000000"/>
                  </a:solidFill>
                  <a:latin typeface="Times New Roman Bold"/>
                </a:rPr>
                <a:t>USER ROLES </a:t>
              </a:r>
            </a:p>
            <a:p>
              <a:pPr marL="546754" lvl="1" indent="-273377" algn="l">
                <a:lnSpc>
                  <a:spcPts val="4457"/>
                </a:lnSpc>
                <a:buAutoNum type="arabicPeriod"/>
              </a:pPr>
              <a:r>
                <a:rPr lang="en-US" sz="2532">
                  <a:solidFill>
                    <a:srgbClr val="000000"/>
                  </a:solidFill>
                  <a:latin typeface="Times New Roman Bold"/>
                </a:rPr>
                <a:t>TECHNOLOGIES USED</a:t>
              </a:r>
            </a:p>
            <a:p>
              <a:pPr marL="546754" lvl="1" indent="-273377" algn="l">
                <a:lnSpc>
                  <a:spcPts val="4457"/>
                </a:lnSpc>
                <a:buAutoNum type="arabicPeriod"/>
              </a:pPr>
              <a:r>
                <a:rPr lang="en-US" sz="2532">
                  <a:solidFill>
                    <a:srgbClr val="000000"/>
                  </a:solidFill>
                  <a:latin typeface="Times New Roman Bold"/>
                </a:rPr>
                <a:t>SRS</a:t>
              </a:r>
            </a:p>
            <a:p>
              <a:pPr marL="546754" lvl="1" indent="-273377" algn="l">
                <a:lnSpc>
                  <a:spcPts val="4457"/>
                </a:lnSpc>
                <a:buAutoNum type="arabicPeriod"/>
              </a:pPr>
              <a:r>
                <a:rPr lang="en-US" sz="2532">
                  <a:solidFill>
                    <a:srgbClr val="000000"/>
                  </a:solidFill>
                  <a:latin typeface="Times New Roman Bold"/>
                </a:rPr>
                <a:t>FUNCTIONAL AND NON-FUNCTIONAL REQUIREMENTS </a:t>
              </a:r>
            </a:p>
            <a:p>
              <a:pPr marL="546754" lvl="1" indent="-273377" algn="l">
                <a:lnSpc>
                  <a:spcPts val="4457"/>
                </a:lnSpc>
                <a:buAutoNum type="arabicPeriod"/>
              </a:pPr>
              <a:r>
                <a:rPr lang="en-US" sz="2532">
                  <a:solidFill>
                    <a:srgbClr val="000000"/>
                  </a:solidFill>
                  <a:latin typeface="Times New Roman Bold"/>
                </a:rPr>
                <a:t>FUNCTIONALITIES</a:t>
              </a:r>
            </a:p>
            <a:p>
              <a:pPr marL="546754" lvl="1" indent="-273377" algn="l">
                <a:lnSpc>
                  <a:spcPts val="4457"/>
                </a:lnSpc>
                <a:buAutoNum type="arabicPeriod"/>
              </a:pPr>
              <a:r>
                <a:rPr lang="en-US" sz="2532">
                  <a:solidFill>
                    <a:srgbClr val="000000"/>
                  </a:solidFill>
                  <a:latin typeface="Times New Roman Bold"/>
                </a:rPr>
                <a:t>TESTING</a:t>
              </a:r>
            </a:p>
            <a:p>
              <a:pPr marL="546754" lvl="1" indent="-273377" algn="l">
                <a:lnSpc>
                  <a:spcPts val="4457"/>
                </a:lnSpc>
                <a:buAutoNum type="arabicPeriod"/>
              </a:pPr>
              <a:r>
                <a:rPr lang="en-US" sz="2532">
                  <a:solidFill>
                    <a:srgbClr val="000000"/>
                  </a:solidFill>
                  <a:latin typeface="Times New Roman Bold"/>
                </a:rPr>
                <a:t>CONCLUSION </a:t>
              </a:r>
            </a:p>
            <a:p>
              <a:pPr marL="546754" lvl="1" indent="-273377" algn="l">
                <a:lnSpc>
                  <a:spcPts val="4457"/>
                </a:lnSpc>
                <a:buAutoNum type="arabicPeriod"/>
              </a:pPr>
              <a:r>
                <a:rPr lang="en-US" sz="2532">
                  <a:solidFill>
                    <a:srgbClr val="000000"/>
                  </a:solidFill>
                  <a:latin typeface="Times New Roman Bold"/>
                </a:rPr>
                <a:t>LIMITATIONS AND FUTURE WORKS</a:t>
              </a:r>
            </a:p>
            <a:p>
              <a:pPr algn="l">
                <a:lnSpc>
                  <a:spcPts val="4457"/>
                </a:lnSpc>
              </a:pPr>
              <a:endParaRPr lang="en-US" sz="2532">
                <a:solidFill>
                  <a:srgbClr val="000000"/>
                </a:solidFill>
                <a:latin typeface="Times New Roman Bold"/>
              </a:endParaRPr>
            </a:p>
          </p:txBody>
        </p:sp>
      </p:grpSp>
      <p:sp>
        <p:nvSpPr>
          <p:cNvPr id="19" name="Freeform 19"/>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p:cNvSpPr txBox="1"/>
          <p:nvPr/>
        </p:nvSpPr>
        <p:spPr>
          <a:xfrm>
            <a:off x="17056080" y="8894128"/>
            <a:ext cx="203240"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556180" y="1017200"/>
            <a:ext cx="8587820" cy="3654391"/>
          </a:xfrm>
          <a:custGeom>
            <a:avLst/>
            <a:gdLst/>
            <a:ahLst/>
            <a:cxnLst/>
            <a:rect l="l" t="t" r="r" b="b"/>
            <a:pathLst>
              <a:path w="8587820" h="3654391">
                <a:moveTo>
                  <a:pt x="0" y="0"/>
                </a:moveTo>
                <a:lnTo>
                  <a:pt x="8587820" y="0"/>
                </a:lnTo>
                <a:lnTo>
                  <a:pt x="8587820" y="3654391"/>
                </a:lnTo>
                <a:lnTo>
                  <a:pt x="0" y="3654391"/>
                </a:lnTo>
                <a:lnTo>
                  <a:pt x="0" y="0"/>
                </a:lnTo>
                <a:close/>
              </a:path>
            </a:pathLst>
          </a:custGeom>
          <a:blipFill>
            <a:blip r:embed="rId6"/>
            <a:stretch>
              <a:fillRect/>
            </a:stretch>
          </a:blipFill>
        </p:spPr>
      </p:sp>
      <p:sp>
        <p:nvSpPr>
          <p:cNvPr id="7" name="TextBox 7"/>
          <p:cNvSpPr txBox="1"/>
          <p:nvPr/>
        </p:nvSpPr>
        <p:spPr>
          <a:xfrm>
            <a:off x="16954460" y="8894128"/>
            <a:ext cx="406479"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30</a:t>
            </a:r>
          </a:p>
        </p:txBody>
      </p:sp>
      <p:sp>
        <p:nvSpPr>
          <p:cNvPr id="8" name="Freeform 8"/>
          <p:cNvSpPr/>
          <p:nvPr/>
        </p:nvSpPr>
        <p:spPr>
          <a:xfrm>
            <a:off x="8192890" y="4870091"/>
            <a:ext cx="8587820" cy="4026915"/>
          </a:xfrm>
          <a:custGeom>
            <a:avLst/>
            <a:gdLst/>
            <a:ahLst/>
            <a:cxnLst/>
            <a:rect l="l" t="t" r="r" b="b"/>
            <a:pathLst>
              <a:path w="8587820" h="4026915">
                <a:moveTo>
                  <a:pt x="0" y="0"/>
                </a:moveTo>
                <a:lnTo>
                  <a:pt x="8587819" y="0"/>
                </a:lnTo>
                <a:lnTo>
                  <a:pt x="8587819" y="4026915"/>
                </a:lnTo>
                <a:lnTo>
                  <a:pt x="0" y="4026915"/>
                </a:lnTo>
                <a:lnTo>
                  <a:pt x="0" y="0"/>
                </a:lnTo>
                <a:close/>
              </a:path>
            </a:pathLst>
          </a:custGeom>
          <a:blipFill>
            <a:blip r:embed="rId7"/>
            <a:stretch>
              <a:fillRect/>
            </a:stretch>
          </a:blipFill>
        </p:spPr>
      </p:sp>
      <p:sp>
        <p:nvSpPr>
          <p:cNvPr id="9" name="TextBox 9"/>
          <p:cNvSpPr txBox="1"/>
          <p:nvPr/>
        </p:nvSpPr>
        <p:spPr>
          <a:xfrm>
            <a:off x="772914" y="4878960"/>
            <a:ext cx="4077176" cy="581025"/>
          </a:xfrm>
          <a:prstGeom prst="rect">
            <a:avLst/>
          </a:prstGeom>
        </p:spPr>
        <p:txBody>
          <a:bodyPr lIns="0" tIns="0" rIns="0" bIns="0" rtlCol="0" anchor="t">
            <a:spAutoFit/>
          </a:bodyPr>
          <a:lstStyle/>
          <a:p>
            <a:pPr algn="ctr">
              <a:lnSpc>
                <a:spcPts val="4200"/>
              </a:lnSpc>
            </a:pPr>
            <a:r>
              <a:rPr lang="en-US" sz="3000">
                <a:solidFill>
                  <a:srgbClr val="0D0D0D"/>
                </a:solidFill>
                <a:latin typeface="Times New Roman Bold"/>
              </a:rPr>
              <a:t>STUDENT DATABASE</a:t>
            </a:r>
          </a:p>
        </p:txBody>
      </p:sp>
      <p:sp>
        <p:nvSpPr>
          <p:cNvPr id="10" name="TextBox 10"/>
          <p:cNvSpPr txBox="1"/>
          <p:nvPr/>
        </p:nvSpPr>
        <p:spPr>
          <a:xfrm>
            <a:off x="8385692" y="8973206"/>
            <a:ext cx="4101108" cy="581025"/>
          </a:xfrm>
          <a:prstGeom prst="rect">
            <a:avLst/>
          </a:prstGeom>
        </p:spPr>
        <p:txBody>
          <a:bodyPr lIns="0" tIns="0" rIns="0" bIns="0" rtlCol="0" anchor="t">
            <a:spAutoFit/>
          </a:bodyPr>
          <a:lstStyle/>
          <a:p>
            <a:pPr algn="ctr">
              <a:lnSpc>
                <a:spcPts val="4200"/>
              </a:lnSpc>
            </a:pPr>
            <a:r>
              <a:rPr lang="en-US" sz="3000">
                <a:solidFill>
                  <a:srgbClr val="0D0D0D"/>
                </a:solidFill>
                <a:latin typeface="Times New Roman Bold"/>
              </a:rPr>
              <a:t>TEACHER DATABASE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6954460" y="8894128"/>
            <a:ext cx="406479"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31</a:t>
            </a:r>
          </a:p>
        </p:txBody>
      </p:sp>
      <p:sp>
        <p:nvSpPr>
          <p:cNvPr id="7" name="TextBox 7"/>
          <p:cNvSpPr txBox="1"/>
          <p:nvPr/>
        </p:nvSpPr>
        <p:spPr>
          <a:xfrm>
            <a:off x="909289" y="5019675"/>
            <a:ext cx="3949898" cy="581025"/>
          </a:xfrm>
          <a:prstGeom prst="rect">
            <a:avLst/>
          </a:prstGeom>
        </p:spPr>
        <p:txBody>
          <a:bodyPr lIns="0" tIns="0" rIns="0" bIns="0" rtlCol="0" anchor="t">
            <a:spAutoFit/>
          </a:bodyPr>
          <a:lstStyle/>
          <a:p>
            <a:pPr algn="ctr">
              <a:lnSpc>
                <a:spcPts val="4200"/>
              </a:lnSpc>
            </a:pPr>
            <a:r>
              <a:rPr lang="en-US" sz="3000">
                <a:solidFill>
                  <a:srgbClr val="0D0D0D"/>
                </a:solidFill>
                <a:latin typeface="Times New Roman Bold"/>
              </a:rPr>
              <a:t>CLASSES DATABASE</a:t>
            </a:r>
          </a:p>
        </p:txBody>
      </p:sp>
      <p:sp>
        <p:nvSpPr>
          <p:cNvPr id="8" name="TextBox 8"/>
          <p:cNvSpPr txBox="1"/>
          <p:nvPr/>
        </p:nvSpPr>
        <p:spPr>
          <a:xfrm>
            <a:off x="7440105" y="9038569"/>
            <a:ext cx="4203978" cy="581025"/>
          </a:xfrm>
          <a:prstGeom prst="rect">
            <a:avLst/>
          </a:prstGeom>
        </p:spPr>
        <p:txBody>
          <a:bodyPr lIns="0" tIns="0" rIns="0" bIns="0" rtlCol="0" anchor="t">
            <a:spAutoFit/>
          </a:bodyPr>
          <a:lstStyle/>
          <a:p>
            <a:pPr algn="ctr">
              <a:lnSpc>
                <a:spcPts val="4200"/>
              </a:lnSpc>
            </a:pPr>
            <a:r>
              <a:rPr lang="en-US" sz="3000">
                <a:solidFill>
                  <a:srgbClr val="0D0D0D"/>
                </a:solidFill>
                <a:latin typeface="Times New Roman Bold"/>
              </a:rPr>
              <a:t>SUBJECTS DATABASE</a:t>
            </a:r>
          </a:p>
        </p:txBody>
      </p:sp>
      <p:sp>
        <p:nvSpPr>
          <p:cNvPr id="9" name="Freeform 9"/>
          <p:cNvSpPr/>
          <p:nvPr/>
        </p:nvSpPr>
        <p:spPr>
          <a:xfrm>
            <a:off x="772914" y="775846"/>
            <a:ext cx="10195233" cy="3894220"/>
          </a:xfrm>
          <a:custGeom>
            <a:avLst/>
            <a:gdLst/>
            <a:ahLst/>
            <a:cxnLst/>
            <a:rect l="l" t="t" r="r" b="b"/>
            <a:pathLst>
              <a:path w="10195233" h="3894220">
                <a:moveTo>
                  <a:pt x="0" y="0"/>
                </a:moveTo>
                <a:lnTo>
                  <a:pt x="10195233" y="0"/>
                </a:lnTo>
                <a:lnTo>
                  <a:pt x="10195233" y="3894220"/>
                </a:lnTo>
                <a:lnTo>
                  <a:pt x="0" y="3894220"/>
                </a:lnTo>
                <a:lnTo>
                  <a:pt x="0" y="0"/>
                </a:lnTo>
                <a:close/>
              </a:path>
            </a:pathLst>
          </a:custGeom>
          <a:blipFill>
            <a:blip r:embed="rId6"/>
            <a:stretch>
              <a:fillRect/>
            </a:stretch>
          </a:blipFill>
        </p:spPr>
      </p:sp>
      <p:sp>
        <p:nvSpPr>
          <p:cNvPr id="10" name="Freeform 10"/>
          <p:cNvSpPr/>
          <p:nvPr/>
        </p:nvSpPr>
        <p:spPr>
          <a:xfrm>
            <a:off x="7229922" y="4791013"/>
            <a:ext cx="9550788" cy="4226940"/>
          </a:xfrm>
          <a:custGeom>
            <a:avLst/>
            <a:gdLst/>
            <a:ahLst/>
            <a:cxnLst/>
            <a:rect l="l" t="t" r="r" b="b"/>
            <a:pathLst>
              <a:path w="9550788" h="4226940">
                <a:moveTo>
                  <a:pt x="0" y="0"/>
                </a:moveTo>
                <a:lnTo>
                  <a:pt x="9550787" y="0"/>
                </a:lnTo>
                <a:lnTo>
                  <a:pt x="9550787" y="4226940"/>
                </a:lnTo>
                <a:lnTo>
                  <a:pt x="0" y="4226940"/>
                </a:lnTo>
                <a:lnTo>
                  <a:pt x="0" y="0"/>
                </a:lnTo>
                <a:close/>
              </a:path>
            </a:pathLst>
          </a:custGeom>
          <a:blipFill>
            <a:blip r:embed="rId7"/>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00236" y="9619594"/>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300236" y="1788905"/>
            <a:ext cx="15467539" cy="7229047"/>
          </a:xfrm>
          <a:prstGeom prst="rect">
            <a:avLst/>
          </a:prstGeom>
        </p:spPr>
        <p:txBody>
          <a:bodyPr lIns="0" tIns="0" rIns="0" bIns="0" rtlCol="0" anchor="t">
            <a:spAutoFit/>
          </a:bodyPr>
          <a:lstStyle/>
          <a:p>
            <a:pPr algn="just">
              <a:lnSpc>
                <a:spcPts val="4677"/>
              </a:lnSpc>
            </a:pPr>
            <a:r>
              <a:rPr lang="en-US" sz="3341">
                <a:solidFill>
                  <a:srgbClr val="0D0D0D"/>
                </a:solidFill>
                <a:latin typeface="Times New Roman Bold"/>
              </a:rPr>
              <a:t>Login Module:</a:t>
            </a:r>
            <a:r>
              <a:rPr lang="en-US" sz="3341">
                <a:solidFill>
                  <a:srgbClr val="0D0D0D"/>
                </a:solidFill>
                <a:latin typeface="Times New Roman"/>
              </a:rPr>
              <a:t> </a:t>
            </a:r>
          </a:p>
          <a:p>
            <a:pPr marL="647700" lvl="1" indent="-323850" algn="just">
              <a:lnSpc>
                <a:spcPts val="4200"/>
              </a:lnSpc>
              <a:buFont typeface="Arial"/>
              <a:buChar char="•"/>
            </a:pPr>
            <a:r>
              <a:rPr lang="en-US" sz="3000">
                <a:solidFill>
                  <a:srgbClr val="0D0D0D"/>
                </a:solidFill>
                <a:latin typeface="Times New Roman Bold"/>
              </a:rPr>
              <a:t>Valid Credentials Test:</a:t>
            </a:r>
            <a:r>
              <a:rPr lang="en-US" sz="3000">
                <a:solidFill>
                  <a:srgbClr val="0D0D0D"/>
                </a:solidFill>
                <a:latin typeface="Times New Roman"/>
              </a:rPr>
              <a:t> Verify that users can log in successfully with valid username and password combinations. </a:t>
            </a:r>
          </a:p>
          <a:p>
            <a:pPr marL="647700" lvl="1" indent="-323850" algn="just">
              <a:lnSpc>
                <a:spcPts val="4200"/>
              </a:lnSpc>
              <a:buFont typeface="Arial"/>
              <a:buChar char="•"/>
            </a:pPr>
            <a:r>
              <a:rPr lang="en-US" sz="3000">
                <a:solidFill>
                  <a:srgbClr val="0D0D0D"/>
                </a:solidFill>
                <a:latin typeface="Times New Roman Bold"/>
              </a:rPr>
              <a:t>Invalid Credentials Test:</a:t>
            </a:r>
            <a:r>
              <a:rPr lang="en-US" sz="3000">
                <a:solidFill>
                  <a:srgbClr val="0D0D0D"/>
                </a:solidFill>
                <a:latin typeface="Times New Roman"/>
              </a:rPr>
              <a:t> Confirm that users receive appropriate error messages when attempting to log in with invalid credentials.</a:t>
            </a:r>
          </a:p>
          <a:p>
            <a:pPr marL="647700" lvl="1" indent="-323850" algn="just">
              <a:lnSpc>
                <a:spcPts val="4200"/>
              </a:lnSpc>
              <a:buFont typeface="Arial"/>
              <a:buChar char="•"/>
            </a:pPr>
            <a:r>
              <a:rPr lang="en-US" sz="3000">
                <a:solidFill>
                  <a:srgbClr val="0D0D0D"/>
                </a:solidFill>
                <a:latin typeface="Times New Roman"/>
              </a:rPr>
              <a:t> </a:t>
            </a:r>
            <a:r>
              <a:rPr lang="en-US" sz="3000">
                <a:solidFill>
                  <a:srgbClr val="0D0D0D"/>
                </a:solidFill>
                <a:latin typeface="Times New Roman Bold"/>
              </a:rPr>
              <a:t>Case Sensitivity Test:</a:t>
            </a:r>
            <a:r>
              <a:rPr lang="en-US" sz="3000">
                <a:solidFill>
                  <a:srgbClr val="0D0D0D"/>
                </a:solidFill>
                <a:latin typeface="Times New Roman"/>
              </a:rPr>
              <a:t> Test whether the system distinguishes between uppercase and lowercase characters in usernames and passwords during login.</a:t>
            </a:r>
          </a:p>
          <a:p>
            <a:pPr algn="just">
              <a:lnSpc>
                <a:spcPts val="4677"/>
              </a:lnSpc>
            </a:pPr>
            <a:endParaRPr lang="en-US" sz="3000">
              <a:solidFill>
                <a:srgbClr val="0D0D0D"/>
              </a:solidFill>
              <a:latin typeface="Times New Roman"/>
            </a:endParaRPr>
          </a:p>
          <a:p>
            <a:pPr algn="just">
              <a:lnSpc>
                <a:spcPts val="4677"/>
              </a:lnSpc>
            </a:pPr>
            <a:r>
              <a:rPr lang="en-US" sz="3341">
                <a:solidFill>
                  <a:srgbClr val="0D0D0D"/>
                </a:solidFill>
                <a:latin typeface="Times New Roman Bold"/>
              </a:rPr>
              <a:t>Person Entry Module:</a:t>
            </a:r>
          </a:p>
          <a:p>
            <a:pPr marL="647700" lvl="1" indent="-323850" algn="just">
              <a:lnSpc>
                <a:spcPts val="4200"/>
              </a:lnSpc>
              <a:buFont typeface="Arial"/>
              <a:buChar char="•"/>
            </a:pPr>
            <a:r>
              <a:rPr lang="en-US" sz="3000">
                <a:solidFill>
                  <a:srgbClr val="0D0D0D"/>
                </a:solidFill>
                <a:latin typeface="Times New Roman Bold"/>
              </a:rPr>
              <a:t>Valid Entry Test: </a:t>
            </a:r>
            <a:r>
              <a:rPr lang="en-US" sz="3000">
                <a:solidFill>
                  <a:srgbClr val="0D0D0D"/>
                </a:solidFill>
                <a:latin typeface="Times New Roman"/>
              </a:rPr>
              <a:t>Verify that the admin can successfully add entries with valid data inputs.</a:t>
            </a:r>
          </a:p>
          <a:p>
            <a:pPr marL="647700" lvl="1" indent="-323850" algn="just">
              <a:lnSpc>
                <a:spcPts val="4200"/>
              </a:lnSpc>
              <a:buFont typeface="Arial"/>
              <a:buChar char="•"/>
            </a:pPr>
            <a:r>
              <a:rPr lang="en-US" sz="3000">
                <a:solidFill>
                  <a:srgbClr val="0D0D0D"/>
                </a:solidFill>
                <a:latin typeface="Times New Roman Bold"/>
              </a:rPr>
              <a:t>Invalid Entry Test: </a:t>
            </a:r>
            <a:r>
              <a:rPr lang="en-US" sz="3000">
                <a:solidFill>
                  <a:srgbClr val="0D0D0D"/>
                </a:solidFill>
                <a:latin typeface="Times New Roman"/>
              </a:rPr>
              <a:t>Confirm that appropriate error messages are displayed when users attempt to add entries with invalid or missing data. </a:t>
            </a:r>
          </a:p>
          <a:p>
            <a:pPr algn="just">
              <a:lnSpc>
                <a:spcPts val="4819"/>
              </a:lnSpc>
            </a:pPr>
            <a:endParaRPr lang="en-US" sz="3000">
              <a:solidFill>
                <a:srgbClr val="0D0D0D"/>
              </a:solidFill>
              <a:latin typeface="Times New Roman"/>
            </a:endParaRPr>
          </a:p>
        </p:txBody>
      </p:sp>
      <p:sp>
        <p:nvSpPr>
          <p:cNvPr id="7" name="Freeform 7"/>
          <p:cNvSpPr/>
          <p:nvPr/>
        </p:nvSpPr>
        <p:spPr>
          <a:xfrm>
            <a:off x="635632" y="1854089"/>
            <a:ext cx="521004" cy="521004"/>
          </a:xfrm>
          <a:custGeom>
            <a:avLst/>
            <a:gdLst/>
            <a:ahLst/>
            <a:cxnLst/>
            <a:rect l="l" t="t" r="r" b="b"/>
            <a:pathLst>
              <a:path w="521004" h="521004">
                <a:moveTo>
                  <a:pt x="0" y="0"/>
                </a:moveTo>
                <a:lnTo>
                  <a:pt x="521004" y="0"/>
                </a:lnTo>
                <a:lnTo>
                  <a:pt x="521004" y="521003"/>
                </a:lnTo>
                <a:lnTo>
                  <a:pt x="0" y="5210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743294" y="6308367"/>
            <a:ext cx="331989" cy="414987"/>
          </a:xfrm>
          <a:custGeom>
            <a:avLst/>
            <a:gdLst/>
            <a:ahLst/>
            <a:cxnLst/>
            <a:rect l="l" t="t" r="r" b="b"/>
            <a:pathLst>
              <a:path w="331989" h="414987">
                <a:moveTo>
                  <a:pt x="0" y="0"/>
                </a:moveTo>
                <a:lnTo>
                  <a:pt x="331989" y="0"/>
                </a:lnTo>
                <a:lnTo>
                  <a:pt x="331989" y="414987"/>
                </a:lnTo>
                <a:lnTo>
                  <a:pt x="0" y="4149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2843542" y="371087"/>
            <a:ext cx="12600916" cy="755650"/>
          </a:xfrm>
          <a:prstGeom prst="rect">
            <a:avLst/>
          </a:prstGeom>
        </p:spPr>
        <p:txBody>
          <a:bodyPr lIns="0" tIns="0" rIns="0" bIns="0" rtlCol="0" anchor="t">
            <a:spAutoFit/>
          </a:bodyPr>
          <a:lstStyle/>
          <a:p>
            <a:pPr algn="ctr">
              <a:lnSpc>
                <a:spcPts val="5599"/>
              </a:lnSpc>
            </a:pPr>
            <a:r>
              <a:rPr lang="en-US" sz="3999" spc="167">
                <a:solidFill>
                  <a:srgbClr val="0D0D0D"/>
                </a:solidFill>
                <a:latin typeface="Times New Roman Bold"/>
              </a:rPr>
              <a:t>FUNCTIONAL TESTING</a:t>
            </a:r>
          </a:p>
        </p:txBody>
      </p:sp>
      <p:sp>
        <p:nvSpPr>
          <p:cNvPr id="10" name="TextBox 10"/>
          <p:cNvSpPr txBox="1"/>
          <p:nvPr/>
        </p:nvSpPr>
        <p:spPr>
          <a:xfrm>
            <a:off x="16954460" y="8894128"/>
            <a:ext cx="406479"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32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373418" y="-318526"/>
            <a:ext cx="18853135" cy="10660710"/>
            <a:chOff x="0" y="0"/>
            <a:chExt cx="25137514" cy="14214280"/>
          </a:xfrm>
        </p:grpSpPr>
        <p:sp>
          <p:nvSpPr>
            <p:cNvPr id="3" name="Freeform 3"/>
            <p:cNvSpPr/>
            <p:nvPr/>
          </p:nvSpPr>
          <p:spPr>
            <a:xfrm>
              <a:off x="0" y="12287376"/>
              <a:ext cx="1627224" cy="963452"/>
            </a:xfrm>
            <a:custGeom>
              <a:avLst/>
              <a:gdLst/>
              <a:ahLst/>
              <a:cxnLst/>
              <a:rect l="l" t="t" r="r" b="b"/>
              <a:pathLst>
                <a:path w="1627224" h="963452">
                  <a:moveTo>
                    <a:pt x="0" y="0"/>
                  </a:moveTo>
                  <a:lnTo>
                    <a:pt x="1627224" y="0"/>
                  </a:lnTo>
                  <a:lnTo>
                    <a:pt x="1627224" y="963452"/>
                  </a:lnTo>
                  <a:lnTo>
                    <a:pt x="0" y="9634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0431334" y="0"/>
              <a:ext cx="1627224" cy="963452"/>
            </a:xfrm>
            <a:custGeom>
              <a:avLst/>
              <a:gdLst/>
              <a:ahLst/>
              <a:cxnLst/>
              <a:rect l="l" t="t" r="r" b="b"/>
              <a:pathLst>
                <a:path w="1627224" h="963452">
                  <a:moveTo>
                    <a:pt x="0" y="0"/>
                  </a:moveTo>
                  <a:lnTo>
                    <a:pt x="1627223" y="0"/>
                  </a:lnTo>
                  <a:lnTo>
                    <a:pt x="1627223" y="963452"/>
                  </a:lnTo>
                  <a:lnTo>
                    <a:pt x="0" y="9634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710275" y="13250828"/>
              <a:ext cx="1627224" cy="963452"/>
            </a:xfrm>
            <a:custGeom>
              <a:avLst/>
              <a:gdLst/>
              <a:ahLst/>
              <a:cxnLst/>
              <a:rect l="l" t="t" r="r" b="b"/>
              <a:pathLst>
                <a:path w="1627224" h="963452">
                  <a:moveTo>
                    <a:pt x="0" y="0"/>
                  </a:moveTo>
                  <a:lnTo>
                    <a:pt x="1627224" y="0"/>
                  </a:lnTo>
                  <a:lnTo>
                    <a:pt x="1627224" y="963452"/>
                  </a:lnTo>
                  <a:lnTo>
                    <a:pt x="0" y="9634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23510290" y="1796302"/>
              <a:ext cx="1627224" cy="963452"/>
            </a:xfrm>
            <a:custGeom>
              <a:avLst/>
              <a:gdLst/>
              <a:ahLst/>
              <a:cxnLst/>
              <a:rect l="l" t="t" r="r" b="b"/>
              <a:pathLst>
                <a:path w="1627224" h="963452">
                  <a:moveTo>
                    <a:pt x="0" y="0"/>
                  </a:moveTo>
                  <a:lnTo>
                    <a:pt x="1627224" y="0"/>
                  </a:lnTo>
                  <a:lnTo>
                    <a:pt x="1627224" y="963452"/>
                  </a:lnTo>
                  <a:lnTo>
                    <a:pt x="0" y="9634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TextBox 7"/>
          <p:cNvSpPr txBox="1"/>
          <p:nvPr/>
        </p:nvSpPr>
        <p:spPr>
          <a:xfrm>
            <a:off x="1503993" y="1387566"/>
            <a:ext cx="15276716" cy="7124700"/>
          </a:xfrm>
          <a:prstGeom prst="rect">
            <a:avLst/>
          </a:prstGeom>
        </p:spPr>
        <p:txBody>
          <a:bodyPr lIns="0" tIns="0" rIns="0" bIns="0" rtlCol="0" anchor="t">
            <a:spAutoFit/>
          </a:bodyPr>
          <a:lstStyle/>
          <a:p>
            <a:pPr algn="just">
              <a:lnSpc>
                <a:spcPts val="4200"/>
              </a:lnSpc>
            </a:pPr>
            <a:endParaRPr/>
          </a:p>
          <a:p>
            <a:pPr marL="647700" lvl="1" indent="-323850" algn="just">
              <a:lnSpc>
                <a:spcPts val="4200"/>
              </a:lnSpc>
              <a:buFont typeface="Arial"/>
              <a:buChar char="•"/>
            </a:pPr>
            <a:r>
              <a:rPr lang="en-US" sz="3000">
                <a:solidFill>
                  <a:srgbClr val="0D0D0D"/>
                </a:solidFill>
                <a:latin typeface="Times New Roman Bold"/>
              </a:rPr>
              <a:t>Duplicate Entry Test: </a:t>
            </a:r>
            <a:r>
              <a:rPr lang="en-US" sz="3000">
                <a:solidFill>
                  <a:srgbClr val="0D0D0D"/>
                </a:solidFill>
                <a:latin typeface="Times New Roman"/>
              </a:rPr>
              <a:t>Test whether the system prevents users from adding duplicate entries.</a:t>
            </a:r>
          </a:p>
          <a:p>
            <a:pPr marL="647700" lvl="1" indent="-323850" algn="just">
              <a:lnSpc>
                <a:spcPts val="4200"/>
              </a:lnSpc>
              <a:buFont typeface="Arial"/>
              <a:buChar char="•"/>
            </a:pPr>
            <a:r>
              <a:rPr lang="en-US" sz="3000">
                <a:solidFill>
                  <a:srgbClr val="0D0D0D"/>
                </a:solidFill>
                <a:latin typeface="Times New Roman Bold"/>
              </a:rPr>
              <a:t>Database Integrity Test:</a:t>
            </a:r>
            <a:r>
              <a:rPr lang="en-US" sz="3000">
                <a:solidFill>
                  <a:srgbClr val="0D0D0D"/>
                </a:solidFill>
                <a:latin typeface="Times New Roman"/>
              </a:rPr>
              <a:t> Verify that added entries are correctly stored in the database.</a:t>
            </a:r>
          </a:p>
          <a:p>
            <a:pPr algn="just">
              <a:lnSpc>
                <a:spcPts val="4620"/>
              </a:lnSpc>
            </a:pPr>
            <a:endParaRPr lang="en-US" sz="3000">
              <a:solidFill>
                <a:srgbClr val="0D0D0D"/>
              </a:solidFill>
              <a:latin typeface="Times New Roman"/>
            </a:endParaRPr>
          </a:p>
          <a:p>
            <a:pPr algn="just">
              <a:lnSpc>
                <a:spcPts val="4620"/>
              </a:lnSpc>
            </a:pPr>
            <a:endParaRPr lang="en-US" sz="3000">
              <a:solidFill>
                <a:srgbClr val="0D0D0D"/>
              </a:solidFill>
              <a:latin typeface="Times New Roman"/>
            </a:endParaRPr>
          </a:p>
          <a:p>
            <a:pPr algn="just">
              <a:lnSpc>
                <a:spcPts val="4620"/>
              </a:lnSpc>
            </a:pPr>
            <a:r>
              <a:rPr lang="en-US" sz="3300">
                <a:solidFill>
                  <a:srgbClr val="0D0D0D"/>
                </a:solidFill>
                <a:latin typeface="Times New Roman Bold"/>
              </a:rPr>
              <a:t>Data Assignment Module</a:t>
            </a:r>
            <a:r>
              <a:rPr lang="en-US" sz="3300">
                <a:solidFill>
                  <a:srgbClr val="0D0D0D"/>
                </a:solidFill>
                <a:latin typeface="Times New Roman"/>
              </a:rPr>
              <a:t>:</a:t>
            </a:r>
          </a:p>
          <a:p>
            <a:pPr marL="647700" lvl="1" indent="-323850" algn="just">
              <a:lnSpc>
                <a:spcPts val="4200"/>
              </a:lnSpc>
              <a:buFont typeface="Arial"/>
              <a:buChar char="•"/>
            </a:pPr>
            <a:r>
              <a:rPr lang="en-US" sz="3000">
                <a:solidFill>
                  <a:srgbClr val="0D0D0D"/>
                </a:solidFill>
                <a:latin typeface="Times New Roman Bold"/>
              </a:rPr>
              <a:t>Valid Marking Test:</a:t>
            </a:r>
            <a:r>
              <a:rPr lang="en-US" sz="3000">
                <a:solidFill>
                  <a:srgbClr val="0D0D0D"/>
                </a:solidFill>
                <a:latin typeface="Times New Roman"/>
              </a:rPr>
              <a:t> Verify that users can mark attendance and marks for students or participants accurately.</a:t>
            </a:r>
          </a:p>
          <a:p>
            <a:pPr marL="647700" lvl="1" indent="-323850" algn="just">
              <a:lnSpc>
                <a:spcPts val="4200"/>
              </a:lnSpc>
              <a:buFont typeface="Arial"/>
              <a:buChar char="•"/>
            </a:pPr>
            <a:r>
              <a:rPr lang="en-US" sz="3000">
                <a:solidFill>
                  <a:srgbClr val="0D0D0D"/>
                </a:solidFill>
                <a:latin typeface="Times New Roman"/>
              </a:rPr>
              <a:t> </a:t>
            </a:r>
            <a:r>
              <a:rPr lang="en-US" sz="3000">
                <a:solidFill>
                  <a:srgbClr val="0D0D0D"/>
                </a:solidFill>
                <a:latin typeface="Times New Roman Bold"/>
              </a:rPr>
              <a:t>Absence Handling Test:</a:t>
            </a:r>
            <a:r>
              <a:rPr lang="en-US" sz="3000">
                <a:solidFill>
                  <a:srgbClr val="0D0D0D"/>
                </a:solidFill>
                <a:latin typeface="Times New Roman"/>
              </a:rPr>
              <a:t> Test the system's response to marking absences, ensuring it correctly updates attendance records.</a:t>
            </a:r>
          </a:p>
          <a:p>
            <a:pPr marL="647700" lvl="1" indent="-323850" algn="just">
              <a:lnSpc>
                <a:spcPts val="4200"/>
              </a:lnSpc>
              <a:buFont typeface="Arial"/>
              <a:buChar char="•"/>
            </a:pPr>
            <a:r>
              <a:rPr lang="en-US" sz="3000">
                <a:solidFill>
                  <a:srgbClr val="0D0D0D"/>
                </a:solidFill>
                <a:latin typeface="Times New Roman Bold"/>
              </a:rPr>
              <a:t>Attendance Reports Test: </a:t>
            </a:r>
            <a:r>
              <a:rPr lang="en-US" sz="3000">
                <a:solidFill>
                  <a:srgbClr val="0D0D0D"/>
                </a:solidFill>
                <a:latin typeface="Times New Roman"/>
              </a:rPr>
              <a:t>Test the generation of attendance reports to ensure accuracy and completeness.</a:t>
            </a:r>
          </a:p>
        </p:txBody>
      </p:sp>
      <p:sp>
        <p:nvSpPr>
          <p:cNvPr id="8" name="Freeform 8"/>
          <p:cNvSpPr/>
          <p:nvPr/>
        </p:nvSpPr>
        <p:spPr>
          <a:xfrm>
            <a:off x="733102" y="4171305"/>
            <a:ext cx="591195" cy="591195"/>
          </a:xfrm>
          <a:custGeom>
            <a:avLst/>
            <a:gdLst/>
            <a:ahLst/>
            <a:cxnLst/>
            <a:rect l="l" t="t" r="r" b="b"/>
            <a:pathLst>
              <a:path w="591195" h="591195">
                <a:moveTo>
                  <a:pt x="0" y="0"/>
                </a:moveTo>
                <a:lnTo>
                  <a:pt x="591196" y="0"/>
                </a:lnTo>
                <a:lnTo>
                  <a:pt x="591196" y="591195"/>
                </a:lnTo>
                <a:lnTo>
                  <a:pt x="0" y="5911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16954460" y="8894128"/>
            <a:ext cx="406479"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710016" y="3425697"/>
            <a:ext cx="4935536" cy="3435605"/>
          </a:xfrm>
          <a:custGeom>
            <a:avLst/>
            <a:gdLst/>
            <a:ahLst/>
            <a:cxnLst/>
            <a:rect l="l" t="t" r="r" b="b"/>
            <a:pathLst>
              <a:path w="4935536" h="3435605">
                <a:moveTo>
                  <a:pt x="0" y="0"/>
                </a:moveTo>
                <a:lnTo>
                  <a:pt x="4935536" y="0"/>
                </a:lnTo>
                <a:lnTo>
                  <a:pt x="4935536" y="3435606"/>
                </a:lnTo>
                <a:lnTo>
                  <a:pt x="0" y="3435606"/>
                </a:lnTo>
                <a:lnTo>
                  <a:pt x="0" y="0"/>
                </a:lnTo>
                <a:close/>
              </a:path>
            </a:pathLst>
          </a:custGeom>
          <a:blipFill>
            <a:blip r:embed="rId2"/>
            <a:stretch>
              <a:fillRect t="-16177" r="-7641" b="-9822"/>
            </a:stretch>
          </a:blipFill>
        </p:spPr>
      </p:sp>
      <p:sp>
        <p:nvSpPr>
          <p:cNvPr id="3" name="Freeform 3"/>
          <p:cNvSpPr/>
          <p:nvPr/>
        </p:nvSpPr>
        <p:spPr>
          <a:xfrm>
            <a:off x="6397784" y="1683689"/>
            <a:ext cx="4322326" cy="5671586"/>
          </a:xfrm>
          <a:custGeom>
            <a:avLst/>
            <a:gdLst/>
            <a:ahLst/>
            <a:cxnLst/>
            <a:rect l="l" t="t" r="r" b="b"/>
            <a:pathLst>
              <a:path w="4322326" h="5671586">
                <a:moveTo>
                  <a:pt x="0" y="0"/>
                </a:moveTo>
                <a:lnTo>
                  <a:pt x="4322326" y="0"/>
                </a:lnTo>
                <a:lnTo>
                  <a:pt x="4322326" y="5671586"/>
                </a:lnTo>
                <a:lnTo>
                  <a:pt x="0" y="5671586"/>
                </a:lnTo>
                <a:lnTo>
                  <a:pt x="0" y="0"/>
                </a:lnTo>
                <a:close/>
              </a:path>
            </a:pathLst>
          </a:custGeom>
          <a:blipFill>
            <a:blip r:embed="rId3"/>
            <a:stretch>
              <a:fillRect t="-4335"/>
            </a:stretch>
          </a:blipFill>
        </p:spPr>
      </p:sp>
      <p:sp>
        <p:nvSpPr>
          <p:cNvPr id="4" name="Freeform 4"/>
          <p:cNvSpPr/>
          <p:nvPr/>
        </p:nvSpPr>
        <p:spPr>
          <a:xfrm>
            <a:off x="11472341" y="2909078"/>
            <a:ext cx="6079842" cy="3952225"/>
          </a:xfrm>
          <a:custGeom>
            <a:avLst/>
            <a:gdLst/>
            <a:ahLst/>
            <a:cxnLst/>
            <a:rect l="l" t="t" r="r" b="b"/>
            <a:pathLst>
              <a:path w="6079842" h="3952225">
                <a:moveTo>
                  <a:pt x="0" y="0"/>
                </a:moveTo>
                <a:lnTo>
                  <a:pt x="6079842" y="0"/>
                </a:lnTo>
                <a:lnTo>
                  <a:pt x="6079842" y="3952225"/>
                </a:lnTo>
                <a:lnTo>
                  <a:pt x="0" y="3952225"/>
                </a:lnTo>
                <a:lnTo>
                  <a:pt x="0" y="0"/>
                </a:lnTo>
                <a:close/>
              </a:path>
            </a:pathLst>
          </a:custGeom>
          <a:blipFill>
            <a:blip r:embed="rId4"/>
            <a:stretch>
              <a:fillRect l="-3013" t="-7533" r="-8287" b="-14486"/>
            </a:stretch>
          </a:blipFill>
        </p:spPr>
      </p:sp>
      <p:sp>
        <p:nvSpPr>
          <p:cNvPr id="5" name="TextBox 5"/>
          <p:cNvSpPr txBox="1"/>
          <p:nvPr/>
        </p:nvSpPr>
        <p:spPr>
          <a:xfrm>
            <a:off x="2843542" y="371087"/>
            <a:ext cx="12600916" cy="755650"/>
          </a:xfrm>
          <a:prstGeom prst="rect">
            <a:avLst/>
          </a:prstGeom>
        </p:spPr>
        <p:txBody>
          <a:bodyPr lIns="0" tIns="0" rIns="0" bIns="0" rtlCol="0" anchor="t">
            <a:spAutoFit/>
          </a:bodyPr>
          <a:lstStyle/>
          <a:p>
            <a:pPr algn="ctr">
              <a:lnSpc>
                <a:spcPts val="5599"/>
              </a:lnSpc>
            </a:pPr>
            <a:r>
              <a:rPr lang="en-US" sz="3999" spc="167">
                <a:solidFill>
                  <a:srgbClr val="0D0D0D"/>
                </a:solidFill>
                <a:latin typeface="Times New Roman Bold"/>
              </a:rPr>
              <a:t>PATH COVERAGE TESTING</a:t>
            </a:r>
          </a:p>
        </p:txBody>
      </p:sp>
      <p:sp>
        <p:nvSpPr>
          <p:cNvPr id="6" name="TextBox 6"/>
          <p:cNvSpPr txBox="1"/>
          <p:nvPr/>
        </p:nvSpPr>
        <p:spPr>
          <a:xfrm>
            <a:off x="1028700" y="7585837"/>
            <a:ext cx="4267052" cy="538480"/>
          </a:xfrm>
          <a:prstGeom prst="rect">
            <a:avLst/>
          </a:prstGeom>
        </p:spPr>
        <p:txBody>
          <a:bodyPr lIns="0" tIns="0" rIns="0" bIns="0" rtlCol="0" anchor="t">
            <a:spAutoFit/>
          </a:bodyPr>
          <a:lstStyle/>
          <a:p>
            <a:pPr algn="ctr">
              <a:lnSpc>
                <a:spcPts val="3919"/>
              </a:lnSpc>
            </a:pPr>
            <a:r>
              <a:rPr lang="en-US" sz="2799" spc="117">
                <a:solidFill>
                  <a:srgbClr val="0D0D0D"/>
                </a:solidFill>
                <a:latin typeface="Times New Roman Bold"/>
              </a:rPr>
              <a:t>SIGN UP MODULE</a:t>
            </a:r>
          </a:p>
        </p:txBody>
      </p:sp>
      <p:sp>
        <p:nvSpPr>
          <p:cNvPr id="7" name="TextBox 7"/>
          <p:cNvSpPr txBox="1"/>
          <p:nvPr/>
        </p:nvSpPr>
        <p:spPr>
          <a:xfrm>
            <a:off x="16954460" y="8894128"/>
            <a:ext cx="406479"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34</a:t>
            </a:r>
          </a:p>
        </p:txBody>
      </p:sp>
      <p:sp>
        <p:nvSpPr>
          <p:cNvPr id="8" name="TextBox 8"/>
          <p:cNvSpPr txBox="1"/>
          <p:nvPr/>
        </p:nvSpPr>
        <p:spPr>
          <a:xfrm>
            <a:off x="6453058" y="7550277"/>
            <a:ext cx="4267052" cy="1033780"/>
          </a:xfrm>
          <a:prstGeom prst="rect">
            <a:avLst/>
          </a:prstGeom>
        </p:spPr>
        <p:txBody>
          <a:bodyPr lIns="0" tIns="0" rIns="0" bIns="0" rtlCol="0" anchor="t">
            <a:spAutoFit/>
          </a:bodyPr>
          <a:lstStyle/>
          <a:p>
            <a:pPr algn="ctr">
              <a:lnSpc>
                <a:spcPts val="3919"/>
              </a:lnSpc>
            </a:pPr>
            <a:r>
              <a:rPr lang="en-US" sz="2799" spc="117">
                <a:solidFill>
                  <a:srgbClr val="0D0D0D"/>
                </a:solidFill>
                <a:latin typeface="Times New Roman Bold"/>
              </a:rPr>
              <a:t>ALLOCATE FACULTY MODULE</a:t>
            </a:r>
          </a:p>
        </p:txBody>
      </p:sp>
      <p:sp>
        <p:nvSpPr>
          <p:cNvPr id="9" name="TextBox 9"/>
          <p:cNvSpPr txBox="1"/>
          <p:nvPr/>
        </p:nvSpPr>
        <p:spPr>
          <a:xfrm>
            <a:off x="12301594" y="7550277"/>
            <a:ext cx="5059346" cy="1033780"/>
          </a:xfrm>
          <a:prstGeom prst="rect">
            <a:avLst/>
          </a:prstGeom>
        </p:spPr>
        <p:txBody>
          <a:bodyPr lIns="0" tIns="0" rIns="0" bIns="0" rtlCol="0" anchor="t">
            <a:spAutoFit/>
          </a:bodyPr>
          <a:lstStyle/>
          <a:p>
            <a:pPr algn="ctr">
              <a:lnSpc>
                <a:spcPts val="3919"/>
              </a:lnSpc>
            </a:pPr>
            <a:r>
              <a:rPr lang="en-US" sz="2799" spc="117">
                <a:solidFill>
                  <a:srgbClr val="0D0D0D"/>
                </a:solidFill>
                <a:latin typeface="Times New Roman Bold"/>
              </a:rPr>
              <a:t>MARKING ATTENDACNE MODULE</a:t>
            </a:r>
          </a:p>
        </p:txBody>
      </p:sp>
      <p:sp>
        <p:nvSpPr>
          <p:cNvPr id="10" name="Freeform 10"/>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7259300" y="10287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1250980" y="1739789"/>
            <a:ext cx="5411984" cy="7670234"/>
            <a:chOff x="0" y="0"/>
            <a:chExt cx="6583680" cy="9330841"/>
          </a:xfrm>
        </p:grpSpPr>
        <p:sp>
          <p:nvSpPr>
            <p:cNvPr id="7" name="Freeform 7"/>
            <p:cNvSpPr/>
            <p:nvPr/>
          </p:nvSpPr>
          <p:spPr>
            <a:xfrm>
              <a:off x="0" y="0"/>
              <a:ext cx="6583680" cy="9330841"/>
            </a:xfrm>
            <a:custGeom>
              <a:avLst/>
              <a:gdLst/>
              <a:ahLst/>
              <a:cxnLst/>
              <a:rect l="l" t="t" r="r" b="b"/>
              <a:pathLst>
                <a:path w="6583680" h="9330841">
                  <a:moveTo>
                    <a:pt x="5877560" y="1894840"/>
                  </a:moveTo>
                  <a:lnTo>
                    <a:pt x="5877560" y="0"/>
                  </a:lnTo>
                  <a:lnTo>
                    <a:pt x="5507990" y="0"/>
                  </a:lnTo>
                  <a:lnTo>
                    <a:pt x="0" y="0"/>
                  </a:lnTo>
                  <a:lnTo>
                    <a:pt x="0" y="9330841"/>
                  </a:lnTo>
                  <a:lnTo>
                    <a:pt x="5507990" y="9330841"/>
                  </a:lnTo>
                  <a:lnTo>
                    <a:pt x="5877560" y="9330841"/>
                  </a:lnTo>
                  <a:lnTo>
                    <a:pt x="5877560" y="2476500"/>
                  </a:lnTo>
                  <a:lnTo>
                    <a:pt x="6583680" y="2185670"/>
                  </a:lnTo>
                  <a:lnTo>
                    <a:pt x="5877560" y="1894840"/>
                  </a:lnTo>
                  <a:close/>
                </a:path>
              </a:pathLst>
            </a:custGeom>
            <a:solidFill>
              <a:srgbClr val="F25244"/>
            </a:solidFill>
          </p:spPr>
        </p:sp>
      </p:grpSp>
      <p:grpSp>
        <p:nvGrpSpPr>
          <p:cNvPr id="8" name="Group 8"/>
          <p:cNvGrpSpPr/>
          <p:nvPr/>
        </p:nvGrpSpPr>
        <p:grpSpPr>
          <a:xfrm>
            <a:off x="6438008" y="1739789"/>
            <a:ext cx="5411984" cy="7670234"/>
            <a:chOff x="0" y="0"/>
            <a:chExt cx="6583680" cy="9330841"/>
          </a:xfrm>
        </p:grpSpPr>
        <p:sp>
          <p:nvSpPr>
            <p:cNvPr id="9" name="Freeform 9"/>
            <p:cNvSpPr/>
            <p:nvPr/>
          </p:nvSpPr>
          <p:spPr>
            <a:xfrm>
              <a:off x="0" y="0"/>
              <a:ext cx="6583680" cy="9330841"/>
            </a:xfrm>
            <a:custGeom>
              <a:avLst/>
              <a:gdLst/>
              <a:ahLst/>
              <a:cxnLst/>
              <a:rect l="l" t="t" r="r" b="b"/>
              <a:pathLst>
                <a:path w="6583680" h="9330841">
                  <a:moveTo>
                    <a:pt x="5877560" y="1894840"/>
                  </a:moveTo>
                  <a:lnTo>
                    <a:pt x="5877560" y="0"/>
                  </a:lnTo>
                  <a:lnTo>
                    <a:pt x="5507990" y="0"/>
                  </a:lnTo>
                  <a:lnTo>
                    <a:pt x="0" y="0"/>
                  </a:lnTo>
                  <a:lnTo>
                    <a:pt x="0" y="9330841"/>
                  </a:lnTo>
                  <a:lnTo>
                    <a:pt x="5507990" y="9330841"/>
                  </a:lnTo>
                  <a:lnTo>
                    <a:pt x="5877560" y="9330841"/>
                  </a:lnTo>
                  <a:lnTo>
                    <a:pt x="5877560" y="2476500"/>
                  </a:lnTo>
                  <a:lnTo>
                    <a:pt x="6583680" y="2185670"/>
                  </a:lnTo>
                  <a:lnTo>
                    <a:pt x="5877560" y="1894840"/>
                  </a:lnTo>
                  <a:close/>
                </a:path>
              </a:pathLst>
            </a:custGeom>
            <a:solidFill>
              <a:srgbClr val="F28379"/>
            </a:solidFill>
          </p:spPr>
        </p:sp>
      </p:grpSp>
      <p:grpSp>
        <p:nvGrpSpPr>
          <p:cNvPr id="10" name="Group 10"/>
          <p:cNvGrpSpPr/>
          <p:nvPr/>
        </p:nvGrpSpPr>
        <p:grpSpPr>
          <a:xfrm>
            <a:off x="1625036" y="1739789"/>
            <a:ext cx="5411984" cy="7670234"/>
            <a:chOff x="0" y="0"/>
            <a:chExt cx="6583680" cy="9330841"/>
          </a:xfrm>
        </p:grpSpPr>
        <p:sp>
          <p:nvSpPr>
            <p:cNvPr id="11" name="Freeform 11"/>
            <p:cNvSpPr/>
            <p:nvPr/>
          </p:nvSpPr>
          <p:spPr>
            <a:xfrm>
              <a:off x="0" y="0"/>
              <a:ext cx="6583680" cy="9330841"/>
            </a:xfrm>
            <a:custGeom>
              <a:avLst/>
              <a:gdLst/>
              <a:ahLst/>
              <a:cxnLst/>
              <a:rect l="l" t="t" r="r" b="b"/>
              <a:pathLst>
                <a:path w="6583680" h="9330841">
                  <a:moveTo>
                    <a:pt x="5877560" y="1894840"/>
                  </a:moveTo>
                  <a:lnTo>
                    <a:pt x="5877560" y="0"/>
                  </a:lnTo>
                  <a:lnTo>
                    <a:pt x="5507990" y="0"/>
                  </a:lnTo>
                  <a:lnTo>
                    <a:pt x="0" y="0"/>
                  </a:lnTo>
                  <a:lnTo>
                    <a:pt x="0" y="9330841"/>
                  </a:lnTo>
                  <a:lnTo>
                    <a:pt x="5507990" y="9330841"/>
                  </a:lnTo>
                  <a:lnTo>
                    <a:pt x="5877560" y="9330841"/>
                  </a:lnTo>
                  <a:lnTo>
                    <a:pt x="5877560" y="2476500"/>
                  </a:lnTo>
                  <a:lnTo>
                    <a:pt x="6583680" y="2185670"/>
                  </a:lnTo>
                  <a:lnTo>
                    <a:pt x="5877560" y="1894840"/>
                  </a:lnTo>
                  <a:close/>
                </a:path>
              </a:pathLst>
            </a:custGeom>
            <a:solidFill>
              <a:srgbClr val="F25244"/>
            </a:solidFill>
          </p:spPr>
        </p:sp>
      </p:grpSp>
      <p:grpSp>
        <p:nvGrpSpPr>
          <p:cNvPr id="12" name="Group 12"/>
          <p:cNvGrpSpPr/>
          <p:nvPr/>
        </p:nvGrpSpPr>
        <p:grpSpPr>
          <a:xfrm>
            <a:off x="2564792" y="8701741"/>
            <a:ext cx="2993762" cy="1439309"/>
            <a:chOff x="0" y="0"/>
            <a:chExt cx="660400" cy="317500"/>
          </a:xfrm>
        </p:grpSpPr>
        <p:sp>
          <p:nvSpPr>
            <p:cNvPr id="13" name="Freeform 1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F2F2F2"/>
            </a:solidFill>
          </p:spPr>
        </p:sp>
        <p:sp>
          <p:nvSpPr>
            <p:cNvPr id="14" name="TextBox 14"/>
            <p:cNvSpPr txBox="1"/>
            <p:nvPr/>
          </p:nvSpPr>
          <p:spPr>
            <a:xfrm>
              <a:off x="0" y="41275"/>
              <a:ext cx="660400" cy="276225"/>
            </a:xfrm>
            <a:prstGeom prst="rect">
              <a:avLst/>
            </a:prstGeom>
          </p:spPr>
          <p:txBody>
            <a:bodyPr lIns="60652" tIns="60652" rIns="60652" bIns="60652" rtlCol="0" anchor="ctr"/>
            <a:lstStyle/>
            <a:p>
              <a:pPr algn="just">
                <a:lnSpc>
                  <a:spcPts val="3080"/>
                </a:lnSpc>
              </a:pPr>
              <a:endParaRPr/>
            </a:p>
          </p:txBody>
        </p:sp>
      </p:grpSp>
      <p:grpSp>
        <p:nvGrpSpPr>
          <p:cNvPr id="15" name="Group 15"/>
          <p:cNvGrpSpPr/>
          <p:nvPr/>
        </p:nvGrpSpPr>
        <p:grpSpPr>
          <a:xfrm>
            <a:off x="7285379" y="8585260"/>
            <a:ext cx="2993762" cy="1439309"/>
            <a:chOff x="0" y="0"/>
            <a:chExt cx="660400" cy="317500"/>
          </a:xfrm>
        </p:grpSpPr>
        <p:sp>
          <p:nvSpPr>
            <p:cNvPr id="16" name="Freeform 1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F2F2F2"/>
            </a:solidFill>
          </p:spPr>
        </p:sp>
        <p:sp>
          <p:nvSpPr>
            <p:cNvPr id="17" name="TextBox 17"/>
            <p:cNvSpPr txBox="1"/>
            <p:nvPr/>
          </p:nvSpPr>
          <p:spPr>
            <a:xfrm>
              <a:off x="0" y="41275"/>
              <a:ext cx="660400" cy="276225"/>
            </a:xfrm>
            <a:prstGeom prst="rect">
              <a:avLst/>
            </a:prstGeom>
          </p:spPr>
          <p:txBody>
            <a:bodyPr lIns="60652" tIns="60652" rIns="60652" bIns="60652" rtlCol="0" anchor="ctr"/>
            <a:lstStyle/>
            <a:p>
              <a:pPr algn="just">
                <a:lnSpc>
                  <a:spcPts val="3080"/>
                </a:lnSpc>
              </a:pPr>
              <a:endParaRPr/>
            </a:p>
          </p:txBody>
        </p:sp>
      </p:grpSp>
      <p:grpSp>
        <p:nvGrpSpPr>
          <p:cNvPr id="18" name="Group 18"/>
          <p:cNvGrpSpPr/>
          <p:nvPr/>
        </p:nvGrpSpPr>
        <p:grpSpPr>
          <a:xfrm>
            <a:off x="12145267" y="8690368"/>
            <a:ext cx="2993762" cy="1439309"/>
            <a:chOff x="0" y="0"/>
            <a:chExt cx="660400" cy="317500"/>
          </a:xfrm>
        </p:grpSpPr>
        <p:sp>
          <p:nvSpPr>
            <p:cNvPr id="19" name="Freeform 19"/>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F2F2F2"/>
            </a:solidFill>
          </p:spPr>
        </p:sp>
        <p:sp>
          <p:nvSpPr>
            <p:cNvPr id="20" name="TextBox 20"/>
            <p:cNvSpPr txBox="1"/>
            <p:nvPr/>
          </p:nvSpPr>
          <p:spPr>
            <a:xfrm>
              <a:off x="0" y="41275"/>
              <a:ext cx="660400" cy="276225"/>
            </a:xfrm>
            <a:prstGeom prst="rect">
              <a:avLst/>
            </a:prstGeom>
          </p:spPr>
          <p:txBody>
            <a:bodyPr lIns="60652" tIns="60652" rIns="60652" bIns="60652" rtlCol="0" anchor="ctr"/>
            <a:lstStyle/>
            <a:p>
              <a:pPr algn="just">
                <a:lnSpc>
                  <a:spcPts val="3080"/>
                </a:lnSpc>
              </a:pPr>
              <a:endParaRPr/>
            </a:p>
          </p:txBody>
        </p:sp>
      </p:grpSp>
      <p:sp>
        <p:nvSpPr>
          <p:cNvPr id="21" name="TextBox 21"/>
          <p:cNvSpPr txBox="1"/>
          <p:nvPr/>
        </p:nvSpPr>
        <p:spPr>
          <a:xfrm>
            <a:off x="1488500" y="3394420"/>
            <a:ext cx="5103060" cy="436880"/>
          </a:xfrm>
          <a:prstGeom prst="rect">
            <a:avLst/>
          </a:prstGeom>
        </p:spPr>
        <p:txBody>
          <a:bodyPr lIns="0" tIns="0" rIns="0" bIns="0" rtlCol="0" anchor="t">
            <a:spAutoFit/>
          </a:bodyPr>
          <a:lstStyle/>
          <a:p>
            <a:pPr marL="0" lvl="1" indent="0" algn="ctr">
              <a:lnSpc>
                <a:spcPts val="3220"/>
              </a:lnSpc>
              <a:spcBef>
                <a:spcPct val="0"/>
              </a:spcBef>
            </a:pPr>
            <a:r>
              <a:rPr lang="en-US" sz="2300" spc="73">
                <a:solidFill>
                  <a:srgbClr val="FFFFFF"/>
                </a:solidFill>
                <a:latin typeface="Times New Roman Semi-Bold"/>
              </a:rPr>
              <a:t>PERFORMANCE TESTING</a:t>
            </a:r>
          </a:p>
        </p:txBody>
      </p:sp>
      <p:sp>
        <p:nvSpPr>
          <p:cNvPr id="22" name="TextBox 22"/>
          <p:cNvSpPr txBox="1"/>
          <p:nvPr/>
        </p:nvSpPr>
        <p:spPr>
          <a:xfrm>
            <a:off x="1893488" y="4132890"/>
            <a:ext cx="4293085" cy="4526280"/>
          </a:xfrm>
          <a:prstGeom prst="rect">
            <a:avLst/>
          </a:prstGeom>
        </p:spPr>
        <p:txBody>
          <a:bodyPr lIns="0" tIns="0" rIns="0" bIns="0" rtlCol="0" anchor="t">
            <a:spAutoFit/>
          </a:bodyPr>
          <a:lstStyle/>
          <a:p>
            <a:pPr algn="just">
              <a:lnSpc>
                <a:spcPts val="3299"/>
              </a:lnSpc>
            </a:pPr>
            <a:r>
              <a:rPr lang="en-US" sz="2199" spc="114">
                <a:solidFill>
                  <a:srgbClr val="FFFFFF"/>
                </a:solidFill>
                <a:latin typeface="Times New Roman Bold"/>
              </a:rPr>
              <a:t>Load Testing: </a:t>
            </a:r>
            <a:r>
              <a:rPr lang="en-US" sz="2199" spc="114">
                <a:solidFill>
                  <a:srgbClr val="FFFFFF"/>
                </a:solidFill>
                <a:latin typeface="Times New Roman"/>
              </a:rPr>
              <a:t>Simulate multiple users concurrently accessing the system to assess its performance under normal and peak loads.</a:t>
            </a:r>
          </a:p>
          <a:p>
            <a:pPr algn="just">
              <a:lnSpc>
                <a:spcPts val="3299"/>
              </a:lnSpc>
            </a:pPr>
            <a:endParaRPr lang="en-US" sz="2199" spc="114">
              <a:solidFill>
                <a:srgbClr val="FFFFFF"/>
              </a:solidFill>
              <a:latin typeface="Times New Roman"/>
            </a:endParaRPr>
          </a:p>
          <a:p>
            <a:pPr algn="just">
              <a:lnSpc>
                <a:spcPts val="3299"/>
              </a:lnSpc>
            </a:pPr>
            <a:r>
              <a:rPr lang="en-US" sz="2199" spc="114">
                <a:solidFill>
                  <a:srgbClr val="FFFFFF"/>
                </a:solidFill>
                <a:latin typeface="Times New Roman Bold"/>
              </a:rPr>
              <a:t>Response Time Testing: </a:t>
            </a:r>
            <a:r>
              <a:rPr lang="en-US" sz="2199" spc="114">
                <a:solidFill>
                  <a:srgbClr val="FFFFFF"/>
                </a:solidFill>
                <a:latin typeface="Times New Roman"/>
              </a:rPr>
              <a:t>Measure the response time of each module under different load conditions to ensure timely user interactions.</a:t>
            </a:r>
          </a:p>
          <a:p>
            <a:pPr marL="0" lvl="0" indent="0" algn="just">
              <a:lnSpc>
                <a:spcPts val="3299"/>
              </a:lnSpc>
              <a:spcBef>
                <a:spcPct val="0"/>
              </a:spcBef>
            </a:pPr>
            <a:endParaRPr lang="en-US" sz="2199" spc="114">
              <a:solidFill>
                <a:srgbClr val="FFFFFF"/>
              </a:solidFill>
              <a:latin typeface="Times New Roman"/>
            </a:endParaRPr>
          </a:p>
        </p:txBody>
      </p:sp>
      <p:sp>
        <p:nvSpPr>
          <p:cNvPr id="23" name="TextBox 23"/>
          <p:cNvSpPr txBox="1"/>
          <p:nvPr/>
        </p:nvSpPr>
        <p:spPr>
          <a:xfrm>
            <a:off x="3595123" y="8818939"/>
            <a:ext cx="889814" cy="726323"/>
          </a:xfrm>
          <a:prstGeom prst="rect">
            <a:avLst/>
          </a:prstGeom>
        </p:spPr>
        <p:txBody>
          <a:bodyPr lIns="0" tIns="0" rIns="0" bIns="0" rtlCol="0" anchor="t">
            <a:spAutoFit/>
          </a:bodyPr>
          <a:lstStyle/>
          <a:p>
            <a:pPr algn="ctr">
              <a:lnSpc>
                <a:spcPts val="5348"/>
              </a:lnSpc>
            </a:pPr>
            <a:r>
              <a:rPr lang="en-US" sz="3820" spc="160">
                <a:solidFill>
                  <a:srgbClr val="0D0D0D"/>
                </a:solidFill>
                <a:latin typeface="Times New Roman Bold"/>
              </a:rPr>
              <a:t>01</a:t>
            </a:r>
          </a:p>
        </p:txBody>
      </p:sp>
      <p:sp>
        <p:nvSpPr>
          <p:cNvPr id="24" name="TextBox 24"/>
          <p:cNvSpPr txBox="1"/>
          <p:nvPr/>
        </p:nvSpPr>
        <p:spPr>
          <a:xfrm>
            <a:off x="6920517" y="3394420"/>
            <a:ext cx="4001506" cy="436880"/>
          </a:xfrm>
          <a:prstGeom prst="rect">
            <a:avLst/>
          </a:prstGeom>
        </p:spPr>
        <p:txBody>
          <a:bodyPr lIns="0" tIns="0" rIns="0" bIns="0" rtlCol="0" anchor="t">
            <a:spAutoFit/>
          </a:bodyPr>
          <a:lstStyle/>
          <a:p>
            <a:pPr marL="0" lvl="1" indent="0" algn="ctr">
              <a:lnSpc>
                <a:spcPts val="3220"/>
              </a:lnSpc>
              <a:spcBef>
                <a:spcPct val="0"/>
              </a:spcBef>
            </a:pPr>
            <a:r>
              <a:rPr lang="en-US" sz="2300" spc="73">
                <a:solidFill>
                  <a:srgbClr val="FFFFFF"/>
                </a:solidFill>
                <a:latin typeface="Times New Roman Semi-Bold"/>
              </a:rPr>
              <a:t>USABILITY TESTING</a:t>
            </a:r>
          </a:p>
        </p:txBody>
      </p:sp>
      <p:sp>
        <p:nvSpPr>
          <p:cNvPr id="25" name="TextBox 25"/>
          <p:cNvSpPr txBox="1"/>
          <p:nvPr/>
        </p:nvSpPr>
        <p:spPr>
          <a:xfrm>
            <a:off x="6685956" y="4132890"/>
            <a:ext cx="4330463" cy="4116705"/>
          </a:xfrm>
          <a:prstGeom prst="rect">
            <a:avLst/>
          </a:prstGeom>
        </p:spPr>
        <p:txBody>
          <a:bodyPr lIns="0" tIns="0" rIns="0" bIns="0" rtlCol="0" anchor="t">
            <a:spAutoFit/>
          </a:bodyPr>
          <a:lstStyle/>
          <a:p>
            <a:pPr algn="just">
              <a:lnSpc>
                <a:spcPts val="3299"/>
              </a:lnSpc>
            </a:pPr>
            <a:r>
              <a:rPr lang="en-US" sz="2199" spc="114">
                <a:solidFill>
                  <a:srgbClr val="FFFFFF"/>
                </a:solidFill>
                <a:latin typeface="Times New Roman Bold"/>
              </a:rPr>
              <a:t>User Interface Testing: </a:t>
            </a:r>
            <a:r>
              <a:rPr lang="en-US" sz="2199" spc="114">
                <a:solidFill>
                  <a:srgbClr val="FFFFFF"/>
                </a:solidFill>
                <a:latin typeface="Times New Roman"/>
              </a:rPr>
              <a:t>Evaluate the clarity, intuitiveness, and consistency of the user interface across different modules. </a:t>
            </a:r>
          </a:p>
          <a:p>
            <a:pPr algn="just">
              <a:lnSpc>
                <a:spcPts val="3299"/>
              </a:lnSpc>
            </a:pPr>
            <a:endParaRPr lang="en-US" sz="2199" spc="114">
              <a:solidFill>
                <a:srgbClr val="FFFFFF"/>
              </a:solidFill>
              <a:latin typeface="Times New Roman"/>
            </a:endParaRPr>
          </a:p>
          <a:p>
            <a:pPr marL="0" lvl="0" indent="0" algn="just">
              <a:lnSpc>
                <a:spcPts val="3299"/>
              </a:lnSpc>
              <a:spcBef>
                <a:spcPct val="0"/>
              </a:spcBef>
            </a:pPr>
            <a:r>
              <a:rPr lang="en-US" sz="2199" spc="114">
                <a:solidFill>
                  <a:srgbClr val="FFFFFF"/>
                </a:solidFill>
                <a:latin typeface="Times New Roman Bold"/>
              </a:rPr>
              <a:t>Navigation Testing: </a:t>
            </a:r>
            <a:r>
              <a:rPr lang="en-US" sz="2199" spc="114">
                <a:solidFill>
                  <a:srgbClr val="FFFFFF"/>
                </a:solidFill>
                <a:latin typeface="Times New Roman"/>
              </a:rPr>
              <a:t>Verify that users can navigate through different modules and functionalities efficiently, with minimal confusion</a:t>
            </a:r>
          </a:p>
        </p:txBody>
      </p:sp>
      <p:sp>
        <p:nvSpPr>
          <p:cNvPr id="26" name="TextBox 26"/>
          <p:cNvSpPr txBox="1"/>
          <p:nvPr/>
        </p:nvSpPr>
        <p:spPr>
          <a:xfrm>
            <a:off x="8406281" y="8818939"/>
            <a:ext cx="889814" cy="726323"/>
          </a:xfrm>
          <a:prstGeom prst="rect">
            <a:avLst/>
          </a:prstGeom>
        </p:spPr>
        <p:txBody>
          <a:bodyPr lIns="0" tIns="0" rIns="0" bIns="0" rtlCol="0" anchor="t">
            <a:spAutoFit/>
          </a:bodyPr>
          <a:lstStyle/>
          <a:p>
            <a:pPr algn="ctr">
              <a:lnSpc>
                <a:spcPts val="5348"/>
              </a:lnSpc>
            </a:pPr>
            <a:r>
              <a:rPr lang="en-US" sz="3820" spc="160">
                <a:solidFill>
                  <a:srgbClr val="0D0D0D"/>
                </a:solidFill>
                <a:latin typeface="Times New Roman Bold"/>
              </a:rPr>
              <a:t>02</a:t>
            </a:r>
          </a:p>
        </p:txBody>
      </p:sp>
      <p:sp>
        <p:nvSpPr>
          <p:cNvPr id="27" name="TextBox 27"/>
          <p:cNvSpPr txBox="1"/>
          <p:nvPr/>
        </p:nvSpPr>
        <p:spPr>
          <a:xfrm>
            <a:off x="11483249" y="3394420"/>
            <a:ext cx="4546462" cy="436880"/>
          </a:xfrm>
          <a:prstGeom prst="rect">
            <a:avLst/>
          </a:prstGeom>
        </p:spPr>
        <p:txBody>
          <a:bodyPr lIns="0" tIns="0" rIns="0" bIns="0" rtlCol="0" anchor="t">
            <a:spAutoFit/>
          </a:bodyPr>
          <a:lstStyle/>
          <a:p>
            <a:pPr marL="0" lvl="1" indent="0" algn="ctr">
              <a:lnSpc>
                <a:spcPts val="3220"/>
              </a:lnSpc>
              <a:spcBef>
                <a:spcPct val="0"/>
              </a:spcBef>
            </a:pPr>
            <a:r>
              <a:rPr lang="en-US" sz="2300" spc="73">
                <a:solidFill>
                  <a:srgbClr val="FFFFFF"/>
                </a:solidFill>
                <a:latin typeface="Times New Roman Semi-Bold"/>
              </a:rPr>
              <a:t>COMPATABILITY TESTING</a:t>
            </a:r>
          </a:p>
        </p:txBody>
      </p:sp>
      <p:sp>
        <p:nvSpPr>
          <p:cNvPr id="28" name="TextBox 28"/>
          <p:cNvSpPr txBox="1"/>
          <p:nvPr/>
        </p:nvSpPr>
        <p:spPr>
          <a:xfrm>
            <a:off x="11483249" y="4132890"/>
            <a:ext cx="4366501" cy="4935855"/>
          </a:xfrm>
          <a:prstGeom prst="rect">
            <a:avLst/>
          </a:prstGeom>
        </p:spPr>
        <p:txBody>
          <a:bodyPr lIns="0" tIns="0" rIns="0" bIns="0" rtlCol="0" anchor="t">
            <a:spAutoFit/>
          </a:bodyPr>
          <a:lstStyle/>
          <a:p>
            <a:pPr algn="just">
              <a:lnSpc>
                <a:spcPts val="3299"/>
              </a:lnSpc>
            </a:pPr>
            <a:r>
              <a:rPr lang="en-US" sz="2199" spc="114">
                <a:solidFill>
                  <a:srgbClr val="FFFFFF"/>
                </a:solidFill>
                <a:latin typeface="Times New Roman Bold"/>
              </a:rPr>
              <a:t>Browser Compatibility Testing: </a:t>
            </a:r>
            <a:r>
              <a:rPr lang="en-US" sz="2199" spc="114">
                <a:solidFill>
                  <a:srgbClr val="FFFFFF"/>
                </a:solidFill>
                <a:latin typeface="Times New Roman"/>
              </a:rPr>
              <a:t>Verify that the application functions correctly across different web browsers and versions.</a:t>
            </a:r>
          </a:p>
          <a:p>
            <a:pPr algn="just">
              <a:lnSpc>
                <a:spcPts val="3299"/>
              </a:lnSpc>
            </a:pPr>
            <a:endParaRPr lang="en-US" sz="2199" spc="114">
              <a:solidFill>
                <a:srgbClr val="FFFFFF"/>
              </a:solidFill>
              <a:latin typeface="Times New Roman"/>
            </a:endParaRPr>
          </a:p>
          <a:p>
            <a:pPr algn="just">
              <a:lnSpc>
                <a:spcPts val="3299"/>
              </a:lnSpc>
            </a:pPr>
            <a:r>
              <a:rPr lang="en-US" sz="2199" spc="114">
                <a:solidFill>
                  <a:srgbClr val="FFFFFF"/>
                </a:solidFill>
                <a:latin typeface="Times New Roman Bold"/>
              </a:rPr>
              <a:t>Operating System Compatibility Testing: </a:t>
            </a:r>
            <a:r>
              <a:rPr lang="en-US" sz="2199" spc="114">
                <a:solidFill>
                  <a:srgbClr val="FFFFFF"/>
                </a:solidFill>
                <a:latin typeface="Times New Roman"/>
              </a:rPr>
              <a:t>Test the application on various operating systems (e.g., Windows, macOS, Linux) to ensure compatibility.</a:t>
            </a:r>
          </a:p>
          <a:p>
            <a:pPr algn="just">
              <a:lnSpc>
                <a:spcPts val="3299"/>
              </a:lnSpc>
            </a:pPr>
            <a:endParaRPr lang="en-US" sz="2199" spc="114">
              <a:solidFill>
                <a:srgbClr val="FFFFFF"/>
              </a:solidFill>
              <a:latin typeface="Times New Roman"/>
            </a:endParaRPr>
          </a:p>
        </p:txBody>
      </p:sp>
      <p:sp>
        <p:nvSpPr>
          <p:cNvPr id="29" name="TextBox 29"/>
          <p:cNvSpPr txBox="1"/>
          <p:nvPr/>
        </p:nvSpPr>
        <p:spPr>
          <a:xfrm>
            <a:off x="13221592" y="8865553"/>
            <a:ext cx="889814" cy="726323"/>
          </a:xfrm>
          <a:prstGeom prst="rect">
            <a:avLst/>
          </a:prstGeom>
        </p:spPr>
        <p:txBody>
          <a:bodyPr lIns="0" tIns="0" rIns="0" bIns="0" rtlCol="0" anchor="t">
            <a:spAutoFit/>
          </a:bodyPr>
          <a:lstStyle/>
          <a:p>
            <a:pPr algn="ctr">
              <a:lnSpc>
                <a:spcPts val="5348"/>
              </a:lnSpc>
            </a:pPr>
            <a:r>
              <a:rPr lang="en-US" sz="3820" spc="160">
                <a:solidFill>
                  <a:srgbClr val="0D0D0D"/>
                </a:solidFill>
                <a:latin typeface="Times New Roman Bold"/>
              </a:rPr>
              <a:t>03</a:t>
            </a:r>
          </a:p>
        </p:txBody>
      </p:sp>
      <p:sp>
        <p:nvSpPr>
          <p:cNvPr id="30" name="Freeform 30"/>
          <p:cNvSpPr/>
          <p:nvPr/>
        </p:nvSpPr>
        <p:spPr>
          <a:xfrm>
            <a:off x="3466081" y="2164985"/>
            <a:ext cx="1147899" cy="918319"/>
          </a:xfrm>
          <a:custGeom>
            <a:avLst/>
            <a:gdLst/>
            <a:ahLst/>
            <a:cxnLst/>
            <a:rect l="l" t="t" r="r" b="b"/>
            <a:pathLst>
              <a:path w="1147899" h="918319">
                <a:moveTo>
                  <a:pt x="0" y="0"/>
                </a:moveTo>
                <a:lnTo>
                  <a:pt x="1147899" y="0"/>
                </a:lnTo>
                <a:lnTo>
                  <a:pt x="1147899" y="918320"/>
                </a:lnTo>
                <a:lnTo>
                  <a:pt x="0" y="9183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1" name="Freeform 31"/>
          <p:cNvSpPr/>
          <p:nvPr/>
        </p:nvSpPr>
        <p:spPr>
          <a:xfrm>
            <a:off x="8155966" y="1954136"/>
            <a:ext cx="1272860" cy="1272860"/>
          </a:xfrm>
          <a:custGeom>
            <a:avLst/>
            <a:gdLst/>
            <a:ahLst/>
            <a:cxnLst/>
            <a:rect l="l" t="t" r="r" b="b"/>
            <a:pathLst>
              <a:path w="1272860" h="1272860">
                <a:moveTo>
                  <a:pt x="0" y="0"/>
                </a:moveTo>
                <a:lnTo>
                  <a:pt x="1272859" y="0"/>
                </a:lnTo>
                <a:lnTo>
                  <a:pt x="1272859" y="1272860"/>
                </a:lnTo>
                <a:lnTo>
                  <a:pt x="0" y="12728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2" name="Freeform 32"/>
          <p:cNvSpPr/>
          <p:nvPr/>
        </p:nvSpPr>
        <p:spPr>
          <a:xfrm>
            <a:off x="13030069" y="1987715"/>
            <a:ext cx="1272860" cy="1272860"/>
          </a:xfrm>
          <a:custGeom>
            <a:avLst/>
            <a:gdLst/>
            <a:ahLst/>
            <a:cxnLst/>
            <a:rect l="l" t="t" r="r" b="b"/>
            <a:pathLst>
              <a:path w="1272860" h="1272860">
                <a:moveTo>
                  <a:pt x="0" y="0"/>
                </a:moveTo>
                <a:lnTo>
                  <a:pt x="1272860" y="0"/>
                </a:lnTo>
                <a:lnTo>
                  <a:pt x="1272860" y="1272860"/>
                </a:lnTo>
                <a:lnTo>
                  <a:pt x="0" y="12728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3" name="TextBox 33"/>
          <p:cNvSpPr txBox="1"/>
          <p:nvPr/>
        </p:nvSpPr>
        <p:spPr>
          <a:xfrm>
            <a:off x="2843542" y="558231"/>
            <a:ext cx="12600916" cy="755650"/>
          </a:xfrm>
          <a:prstGeom prst="rect">
            <a:avLst/>
          </a:prstGeom>
        </p:spPr>
        <p:txBody>
          <a:bodyPr lIns="0" tIns="0" rIns="0" bIns="0" rtlCol="0" anchor="t">
            <a:spAutoFit/>
          </a:bodyPr>
          <a:lstStyle/>
          <a:p>
            <a:pPr algn="ctr">
              <a:lnSpc>
                <a:spcPts val="5599"/>
              </a:lnSpc>
            </a:pPr>
            <a:r>
              <a:rPr lang="en-US" sz="3999" spc="167">
                <a:solidFill>
                  <a:srgbClr val="0D0D0D"/>
                </a:solidFill>
                <a:latin typeface="Times New Roman Bold"/>
              </a:rPr>
              <a:t>NON FUNCTIONAL TESTING</a:t>
            </a:r>
          </a:p>
        </p:txBody>
      </p:sp>
      <p:sp>
        <p:nvSpPr>
          <p:cNvPr id="34" name="TextBox 34"/>
          <p:cNvSpPr txBox="1"/>
          <p:nvPr/>
        </p:nvSpPr>
        <p:spPr>
          <a:xfrm>
            <a:off x="16954460" y="8894128"/>
            <a:ext cx="406479"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35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962891" y="2468348"/>
            <a:ext cx="16362218" cy="4802981"/>
          </a:xfrm>
          <a:prstGeom prst="rect">
            <a:avLst/>
          </a:prstGeom>
        </p:spPr>
        <p:txBody>
          <a:bodyPr lIns="0" tIns="0" rIns="0" bIns="0" rtlCol="0" anchor="t">
            <a:spAutoFit/>
          </a:bodyPr>
          <a:lstStyle/>
          <a:p>
            <a:pPr algn="just">
              <a:lnSpc>
                <a:spcPts val="4200"/>
              </a:lnSpc>
            </a:pPr>
            <a:r>
              <a:rPr lang="en-US" sz="3000" dirty="0">
                <a:solidFill>
                  <a:srgbClr val="0D0D0D"/>
                </a:solidFill>
                <a:latin typeface="Times New Roman"/>
              </a:rPr>
              <a:t>The University Management System (UMS) project marks a significant milestone in modernizing administrative processes within educational institutions. </a:t>
            </a:r>
            <a:r>
              <a:rPr lang="en-US" sz="3000" dirty="0">
                <a:solidFill>
                  <a:srgbClr val="0D0D0D"/>
                </a:solidFill>
                <a:latin typeface="Times New Roman Bold"/>
              </a:rPr>
              <a:t>Modular design</a:t>
            </a:r>
            <a:r>
              <a:rPr lang="en-US" sz="3000" dirty="0">
                <a:solidFill>
                  <a:srgbClr val="0D0D0D"/>
                </a:solidFill>
                <a:latin typeface="Times New Roman"/>
              </a:rPr>
              <a:t>, responsive interfaces, and seamless backend integration ensure efficient data management and streamlined operations. Security and efficiency remain paramount throughout the UMS's development lifecycle, with protocols in place for </a:t>
            </a:r>
            <a:r>
              <a:rPr lang="en-US" sz="3000" b="1" dirty="0">
                <a:solidFill>
                  <a:srgbClr val="0D0D0D"/>
                </a:solidFill>
                <a:latin typeface="Times New Roman"/>
              </a:rPr>
              <a:t>input validation</a:t>
            </a:r>
            <a:r>
              <a:rPr lang="en-US" sz="3000" dirty="0">
                <a:solidFill>
                  <a:srgbClr val="0D0D0D"/>
                </a:solidFill>
                <a:latin typeface="Times New Roman"/>
              </a:rPr>
              <a:t>, authentication, access control, and performance optimization. These measures safeguard data integrity, user confidentiality, </a:t>
            </a:r>
            <a:r>
              <a:rPr lang="en-US" sz="3000" dirty="0">
                <a:solidFill>
                  <a:srgbClr val="0D0D0D"/>
                </a:solidFill>
                <a:latin typeface="Times New Roman Bold"/>
              </a:rPr>
              <a:t>system dependability</a:t>
            </a:r>
            <a:r>
              <a:rPr lang="en-US" sz="3000" dirty="0">
                <a:solidFill>
                  <a:srgbClr val="0D0D0D"/>
                </a:solidFill>
                <a:latin typeface="Times New Roman"/>
              </a:rPr>
              <a:t>. Finally, through rigorous testing and iterative development, we've created a robust system proficient in </a:t>
            </a:r>
            <a:r>
              <a:rPr lang="en-US" sz="3000" b="1" dirty="0">
                <a:solidFill>
                  <a:srgbClr val="0D0D0D"/>
                </a:solidFill>
                <a:latin typeface="Times New Roman"/>
              </a:rPr>
              <a:t>user authentication</a:t>
            </a:r>
            <a:r>
              <a:rPr lang="en-US" sz="3000" dirty="0">
                <a:solidFill>
                  <a:srgbClr val="0D0D0D"/>
                </a:solidFill>
                <a:latin typeface="Times New Roman"/>
              </a:rPr>
              <a:t>, course management, and </a:t>
            </a:r>
            <a:r>
              <a:rPr lang="en-US" sz="3000" dirty="0">
                <a:solidFill>
                  <a:srgbClr val="0D0D0D"/>
                </a:solidFill>
                <a:latin typeface="Times New Roman Bold"/>
              </a:rPr>
              <a:t>reporting functionalities</a:t>
            </a:r>
            <a:r>
              <a:rPr lang="en-US" sz="3000" dirty="0">
                <a:solidFill>
                  <a:srgbClr val="0D0D0D"/>
                </a:solidFill>
                <a:latin typeface="Times New Roman"/>
              </a:rPr>
              <a:t>, ensuring efficiency and reliability for all stakeholders.</a:t>
            </a:r>
          </a:p>
          <a:p>
            <a:pPr algn="just">
              <a:lnSpc>
                <a:spcPts val="4200"/>
              </a:lnSpc>
            </a:pPr>
            <a:endParaRPr lang="en-US" sz="3000" dirty="0">
              <a:solidFill>
                <a:srgbClr val="0D0D0D"/>
              </a:solidFill>
              <a:latin typeface="Times New Roman"/>
            </a:endParaRPr>
          </a:p>
        </p:txBody>
      </p:sp>
      <p:sp>
        <p:nvSpPr>
          <p:cNvPr id="7" name="Freeform 7"/>
          <p:cNvSpPr/>
          <p:nvPr/>
        </p:nvSpPr>
        <p:spPr>
          <a:xfrm>
            <a:off x="6207892" y="753477"/>
            <a:ext cx="764166" cy="734554"/>
          </a:xfrm>
          <a:custGeom>
            <a:avLst/>
            <a:gdLst/>
            <a:ahLst/>
            <a:cxnLst/>
            <a:rect l="l" t="t" r="r" b="b"/>
            <a:pathLst>
              <a:path w="764166" h="734554">
                <a:moveTo>
                  <a:pt x="0" y="0"/>
                </a:moveTo>
                <a:lnTo>
                  <a:pt x="764166" y="0"/>
                </a:lnTo>
                <a:lnTo>
                  <a:pt x="764166" y="734554"/>
                </a:lnTo>
                <a:lnTo>
                  <a:pt x="0" y="7345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2843542" y="732381"/>
            <a:ext cx="12600916" cy="755650"/>
          </a:xfrm>
          <a:prstGeom prst="rect">
            <a:avLst/>
          </a:prstGeom>
        </p:spPr>
        <p:txBody>
          <a:bodyPr lIns="0" tIns="0" rIns="0" bIns="0" rtlCol="0" anchor="t">
            <a:spAutoFit/>
          </a:bodyPr>
          <a:lstStyle/>
          <a:p>
            <a:pPr algn="ctr">
              <a:lnSpc>
                <a:spcPts val="5599"/>
              </a:lnSpc>
            </a:pPr>
            <a:r>
              <a:rPr lang="en-US" sz="3999" spc="167">
                <a:solidFill>
                  <a:srgbClr val="0D0D0D"/>
                </a:solidFill>
                <a:latin typeface="Times New Roman Bold"/>
              </a:rPr>
              <a:t>CONCLUSION</a:t>
            </a:r>
          </a:p>
        </p:txBody>
      </p:sp>
      <p:sp>
        <p:nvSpPr>
          <p:cNvPr id="9" name="TextBox 9"/>
          <p:cNvSpPr txBox="1"/>
          <p:nvPr/>
        </p:nvSpPr>
        <p:spPr>
          <a:xfrm>
            <a:off x="16954460" y="8894128"/>
            <a:ext cx="406479"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36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208289" y="2475320"/>
            <a:ext cx="15871421" cy="6418808"/>
          </a:xfrm>
          <a:prstGeom prst="rect">
            <a:avLst/>
          </a:prstGeom>
        </p:spPr>
        <p:txBody>
          <a:bodyPr lIns="0" tIns="0" rIns="0" bIns="0" rtlCol="0" anchor="t">
            <a:spAutoFit/>
          </a:bodyPr>
          <a:lstStyle/>
          <a:p>
            <a:pPr algn="just">
              <a:lnSpc>
                <a:spcPts val="4200"/>
              </a:lnSpc>
            </a:pPr>
            <a:r>
              <a:rPr lang="en-US" sz="3000" dirty="0">
                <a:solidFill>
                  <a:srgbClr val="0D0D0D"/>
                </a:solidFill>
                <a:latin typeface="Times New Roman"/>
              </a:rPr>
              <a:t>The university management system project faces notable limitations by not incorporating </a:t>
            </a:r>
            <a:r>
              <a:rPr lang="en-US" sz="3000" b="1" dirty="0">
                <a:solidFill>
                  <a:srgbClr val="0D0D0D"/>
                </a:solidFill>
                <a:latin typeface="Times New Roman"/>
              </a:rPr>
              <a:t>fee payment functionality</a:t>
            </a:r>
            <a:r>
              <a:rPr lang="en-US" sz="3000" dirty="0">
                <a:solidFill>
                  <a:srgbClr val="0D0D0D"/>
                </a:solidFill>
                <a:latin typeface="Times New Roman"/>
              </a:rPr>
              <a:t>, integrating a </a:t>
            </a:r>
            <a:r>
              <a:rPr lang="en-US" sz="3000" b="1" dirty="0">
                <a:solidFill>
                  <a:srgbClr val="0D0D0D"/>
                </a:solidFill>
                <a:latin typeface="Times New Roman"/>
              </a:rPr>
              <a:t>parent portal </a:t>
            </a:r>
            <a:r>
              <a:rPr lang="en-US" sz="3000" dirty="0">
                <a:solidFill>
                  <a:srgbClr val="0D0D0D"/>
                </a:solidFill>
                <a:latin typeface="Times New Roman"/>
              </a:rPr>
              <a:t>with access to fee and student databases, and lacking a mechanism for collecting </a:t>
            </a:r>
            <a:r>
              <a:rPr lang="en-US" sz="3000" b="1" dirty="0">
                <a:solidFill>
                  <a:srgbClr val="0D0D0D"/>
                </a:solidFill>
                <a:latin typeface="Times New Roman"/>
              </a:rPr>
              <a:t>faculty feedback</a:t>
            </a:r>
            <a:r>
              <a:rPr lang="en-US" sz="3000" dirty="0">
                <a:solidFill>
                  <a:srgbClr val="0D0D0D"/>
                </a:solidFill>
                <a:latin typeface="Times New Roman"/>
              </a:rPr>
              <a:t>. Moreover, the inability to gather faculty feedback within the system might impede efforts to assess teaching quality and make necessary improvements. Addressing these limitations through alternative solutions or clear communication with stakeholders is crucial</a:t>
            </a:r>
          </a:p>
          <a:p>
            <a:pPr algn="just">
              <a:lnSpc>
                <a:spcPts val="4200"/>
              </a:lnSpc>
            </a:pPr>
            <a:endParaRPr lang="en-US" sz="3000" dirty="0">
              <a:solidFill>
                <a:srgbClr val="0D0D0D"/>
              </a:solidFill>
              <a:latin typeface="Times New Roman"/>
            </a:endParaRPr>
          </a:p>
          <a:p>
            <a:pPr algn="just">
              <a:lnSpc>
                <a:spcPts val="4200"/>
              </a:lnSpc>
            </a:pPr>
            <a:r>
              <a:rPr lang="en-US" sz="3000" dirty="0">
                <a:solidFill>
                  <a:srgbClr val="0D0D0D"/>
                </a:solidFill>
                <a:latin typeface="Times New Roman"/>
              </a:rPr>
              <a:t>Future work involves enhancing analytics capabilities for deeper insights, developing dedicated mobile applications for wider accessibility, and exploring blockchain integration for enhanced data security and </a:t>
            </a:r>
            <a:r>
              <a:rPr lang="en-US" sz="3000" dirty="0">
                <a:solidFill>
                  <a:srgbClr val="0D0D0D"/>
                </a:solidFill>
                <a:latin typeface="Times New Roman Bold"/>
              </a:rPr>
              <a:t>transparency</a:t>
            </a:r>
            <a:r>
              <a:rPr lang="en-US" sz="3000" dirty="0">
                <a:solidFill>
                  <a:srgbClr val="0D0D0D"/>
                </a:solidFill>
                <a:latin typeface="Times New Roman"/>
              </a:rPr>
              <a:t>. Additionally, integrating </a:t>
            </a:r>
            <a:r>
              <a:rPr lang="en-US" sz="3000" dirty="0">
                <a:solidFill>
                  <a:srgbClr val="0D0D0D"/>
                </a:solidFill>
                <a:latin typeface="Times New Roman Bold"/>
              </a:rPr>
              <a:t>AI-driven chatbots</a:t>
            </a:r>
            <a:r>
              <a:rPr lang="en-US" sz="3000" dirty="0">
                <a:solidFill>
                  <a:srgbClr val="0D0D0D"/>
                </a:solidFill>
                <a:latin typeface="Times New Roman"/>
              </a:rPr>
              <a:t> and continuous testing practices will further elevate the UMS's functionality, user experience, and overall system performance.</a:t>
            </a:r>
          </a:p>
          <a:p>
            <a:pPr algn="just">
              <a:lnSpc>
                <a:spcPts val="4200"/>
              </a:lnSpc>
            </a:pPr>
            <a:endParaRPr lang="en-US" sz="3000" dirty="0">
              <a:solidFill>
                <a:srgbClr val="0D0D0D"/>
              </a:solidFill>
              <a:latin typeface="Times New Roman"/>
            </a:endParaRPr>
          </a:p>
        </p:txBody>
      </p:sp>
      <p:sp>
        <p:nvSpPr>
          <p:cNvPr id="7" name="Freeform 7"/>
          <p:cNvSpPr/>
          <p:nvPr/>
        </p:nvSpPr>
        <p:spPr>
          <a:xfrm>
            <a:off x="3247612" y="813478"/>
            <a:ext cx="771746" cy="768852"/>
          </a:xfrm>
          <a:custGeom>
            <a:avLst/>
            <a:gdLst/>
            <a:ahLst/>
            <a:cxnLst/>
            <a:rect l="l" t="t" r="r" b="b"/>
            <a:pathLst>
              <a:path w="771746" h="768852">
                <a:moveTo>
                  <a:pt x="0" y="0"/>
                </a:moveTo>
                <a:lnTo>
                  <a:pt x="771746" y="0"/>
                </a:lnTo>
                <a:lnTo>
                  <a:pt x="771746" y="768851"/>
                </a:lnTo>
                <a:lnTo>
                  <a:pt x="0" y="7688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2843542" y="826679"/>
            <a:ext cx="12600916" cy="755650"/>
          </a:xfrm>
          <a:prstGeom prst="rect">
            <a:avLst/>
          </a:prstGeom>
        </p:spPr>
        <p:txBody>
          <a:bodyPr lIns="0" tIns="0" rIns="0" bIns="0" rtlCol="0" anchor="t">
            <a:spAutoFit/>
          </a:bodyPr>
          <a:lstStyle/>
          <a:p>
            <a:pPr algn="ctr">
              <a:lnSpc>
                <a:spcPts val="5599"/>
              </a:lnSpc>
            </a:pPr>
            <a:r>
              <a:rPr lang="en-US" sz="3999" spc="167">
                <a:solidFill>
                  <a:srgbClr val="0D0D0D"/>
                </a:solidFill>
                <a:latin typeface="Times New Roman Bold"/>
              </a:rPr>
              <a:t>LIMITATIONS AND FUTURE WORK</a:t>
            </a:r>
          </a:p>
        </p:txBody>
      </p:sp>
      <p:sp>
        <p:nvSpPr>
          <p:cNvPr id="9" name="TextBox 9"/>
          <p:cNvSpPr txBox="1"/>
          <p:nvPr/>
        </p:nvSpPr>
        <p:spPr>
          <a:xfrm>
            <a:off x="16954460" y="8894128"/>
            <a:ext cx="406479"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37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384646" y="2751707"/>
            <a:ext cx="15518708" cy="5319790"/>
          </a:xfrm>
          <a:prstGeom prst="rect">
            <a:avLst/>
          </a:prstGeom>
        </p:spPr>
        <p:txBody>
          <a:bodyPr lIns="0" tIns="0" rIns="0" bIns="0" rtlCol="0" anchor="t">
            <a:spAutoFit/>
          </a:bodyPr>
          <a:lstStyle/>
          <a:p>
            <a:pPr algn="just">
              <a:lnSpc>
                <a:spcPts val="3780"/>
              </a:lnSpc>
            </a:pPr>
            <a:r>
              <a:rPr lang="en-US" sz="2700" dirty="0">
                <a:solidFill>
                  <a:srgbClr val="0D0D0D"/>
                </a:solidFill>
                <a:latin typeface="Times New Roman"/>
              </a:rPr>
              <a:t>In today's fast-paced academic world, the </a:t>
            </a:r>
            <a:r>
              <a:rPr lang="en-US" sz="2700" b="1" dirty="0">
                <a:solidFill>
                  <a:srgbClr val="0D0D0D"/>
                </a:solidFill>
                <a:latin typeface="Times New Roman"/>
              </a:rPr>
              <a:t>University Management System (UMS) </a:t>
            </a:r>
            <a:r>
              <a:rPr lang="en-US" sz="2700" dirty="0">
                <a:solidFill>
                  <a:srgbClr val="0D0D0D"/>
                </a:solidFill>
                <a:latin typeface="Times New Roman"/>
              </a:rPr>
              <a:t>is like a portal for schools and colleges. It's a high-tech tool that makes running educational institutions much smoother. By using the latest technology, it helps schools </a:t>
            </a:r>
            <a:r>
              <a:rPr lang="en-US" sz="2700" b="1" dirty="0">
                <a:solidFill>
                  <a:srgbClr val="0D0D0D"/>
                </a:solidFill>
                <a:latin typeface="Times New Roman"/>
              </a:rPr>
              <a:t>handle paperwork faster</a:t>
            </a:r>
            <a:r>
              <a:rPr lang="en-US" sz="2700" dirty="0">
                <a:solidFill>
                  <a:srgbClr val="0D0D0D"/>
                </a:solidFill>
                <a:latin typeface="Times New Roman"/>
              </a:rPr>
              <a:t>, makes students' lives easier, and gets teachers more involved. In a world where everyone wants things to be quick and easy, the UMS is like a </a:t>
            </a:r>
            <a:r>
              <a:rPr lang="en-US" sz="2700" b="1" dirty="0">
                <a:solidFill>
                  <a:srgbClr val="0D0D0D"/>
                </a:solidFill>
                <a:latin typeface="Times New Roman"/>
              </a:rPr>
              <a:t>one-stop-shop</a:t>
            </a:r>
            <a:r>
              <a:rPr lang="en-US" sz="2700" dirty="0">
                <a:solidFill>
                  <a:srgbClr val="0D0D0D"/>
                </a:solidFill>
                <a:latin typeface="Times New Roman"/>
              </a:rPr>
              <a:t> for schools, making things simpler for everyone involved.</a:t>
            </a:r>
          </a:p>
          <a:p>
            <a:pPr algn="just">
              <a:lnSpc>
                <a:spcPts val="3780"/>
              </a:lnSpc>
            </a:pPr>
            <a:endParaRPr lang="en-US" sz="2700" dirty="0">
              <a:solidFill>
                <a:srgbClr val="0D0D0D"/>
              </a:solidFill>
              <a:latin typeface="Times New Roman"/>
            </a:endParaRPr>
          </a:p>
          <a:p>
            <a:pPr algn="just">
              <a:lnSpc>
                <a:spcPts val="3780"/>
              </a:lnSpc>
            </a:pPr>
            <a:r>
              <a:rPr lang="en-US" sz="2700" dirty="0">
                <a:solidFill>
                  <a:srgbClr val="0D0D0D"/>
                </a:solidFill>
                <a:latin typeface="Times New Roman"/>
              </a:rPr>
              <a:t>The University Management System (UMS) is advanced software that helps universities run smoothly. It uses technology and expertise to manage students, faculty, and administrative tasks efficiently. This makes it easier to handle things like </a:t>
            </a:r>
            <a:r>
              <a:rPr lang="en-US" sz="2700" dirty="0">
                <a:solidFill>
                  <a:srgbClr val="0D0D0D"/>
                </a:solidFill>
                <a:latin typeface="Times New Roman Bold"/>
              </a:rPr>
              <a:t>enrolment</a:t>
            </a:r>
            <a:r>
              <a:rPr lang="en-US" sz="2700" dirty="0">
                <a:solidFill>
                  <a:srgbClr val="0D0D0D"/>
                </a:solidFill>
                <a:latin typeface="Times New Roman"/>
              </a:rPr>
              <a:t>, </a:t>
            </a:r>
            <a:r>
              <a:rPr lang="en-US" sz="2700" dirty="0">
                <a:solidFill>
                  <a:srgbClr val="0D0D0D"/>
                </a:solidFill>
                <a:latin typeface="Times New Roman Bold"/>
              </a:rPr>
              <a:t>course management</a:t>
            </a:r>
            <a:r>
              <a:rPr lang="en-US" sz="2700" dirty="0">
                <a:solidFill>
                  <a:srgbClr val="0D0D0D"/>
                </a:solidFill>
                <a:latin typeface="Times New Roman"/>
              </a:rPr>
              <a:t>, and faculty schedules. By doing this, the UMS creates an environment where academic work can flourish, leading to better outcomes for everyone involved in the educational process.</a:t>
            </a:r>
          </a:p>
        </p:txBody>
      </p:sp>
      <p:sp>
        <p:nvSpPr>
          <p:cNvPr id="7" name="Freeform 7"/>
          <p:cNvSpPr/>
          <p:nvPr/>
        </p:nvSpPr>
        <p:spPr>
          <a:xfrm>
            <a:off x="6327443" y="1152145"/>
            <a:ext cx="470850" cy="587644"/>
          </a:xfrm>
          <a:custGeom>
            <a:avLst/>
            <a:gdLst/>
            <a:ahLst/>
            <a:cxnLst/>
            <a:rect l="l" t="t" r="r" b="b"/>
            <a:pathLst>
              <a:path w="470850" h="587644">
                <a:moveTo>
                  <a:pt x="0" y="0"/>
                </a:moveTo>
                <a:lnTo>
                  <a:pt x="470849" y="0"/>
                </a:lnTo>
                <a:lnTo>
                  <a:pt x="470849" y="587644"/>
                </a:lnTo>
                <a:lnTo>
                  <a:pt x="0" y="5876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4760988" y="1093676"/>
            <a:ext cx="8766025" cy="755650"/>
          </a:xfrm>
          <a:prstGeom prst="rect">
            <a:avLst/>
          </a:prstGeom>
        </p:spPr>
        <p:txBody>
          <a:bodyPr lIns="0" tIns="0" rIns="0" bIns="0" rtlCol="0" anchor="t">
            <a:spAutoFit/>
          </a:bodyPr>
          <a:lstStyle/>
          <a:p>
            <a:pPr algn="ctr">
              <a:lnSpc>
                <a:spcPts val="5599"/>
              </a:lnSpc>
            </a:pPr>
            <a:r>
              <a:rPr lang="en-US" sz="3999" spc="167">
                <a:solidFill>
                  <a:srgbClr val="0D0D0D"/>
                </a:solidFill>
                <a:latin typeface="Times New Roman Bold"/>
              </a:rPr>
              <a:t>INTRODUCTION</a:t>
            </a:r>
          </a:p>
        </p:txBody>
      </p:sp>
      <p:sp>
        <p:nvSpPr>
          <p:cNvPr id="9" name="TextBox 9"/>
          <p:cNvSpPr txBox="1"/>
          <p:nvPr/>
        </p:nvSpPr>
        <p:spPr>
          <a:xfrm>
            <a:off x="17056100" y="8894128"/>
            <a:ext cx="203200"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384646" y="3259876"/>
            <a:ext cx="15518708" cy="4848225"/>
          </a:xfrm>
          <a:prstGeom prst="rect">
            <a:avLst/>
          </a:prstGeom>
        </p:spPr>
        <p:txBody>
          <a:bodyPr lIns="0" tIns="0" rIns="0" bIns="0" rtlCol="0" anchor="t">
            <a:spAutoFit/>
          </a:bodyPr>
          <a:lstStyle/>
          <a:p>
            <a:pPr algn="just">
              <a:lnSpc>
                <a:spcPts val="4200"/>
              </a:lnSpc>
            </a:pPr>
            <a:r>
              <a:rPr lang="en-US" sz="3000">
                <a:solidFill>
                  <a:srgbClr val="0D0D0D"/>
                </a:solidFill>
                <a:latin typeface="Times New Roman"/>
              </a:rPr>
              <a:t>The University Management System (UMS) is a comprehensive web-based platform designed to streamline and modernize administrative workflows within academic institutions. The system caters to </a:t>
            </a:r>
            <a:r>
              <a:rPr lang="en-US" sz="3000">
                <a:solidFill>
                  <a:srgbClr val="0D0D0D"/>
                </a:solidFill>
                <a:latin typeface="Times New Roman Bold"/>
              </a:rPr>
              <a:t>three main user roles: administrators, faculty members, and students</a:t>
            </a:r>
            <a:r>
              <a:rPr lang="en-US" sz="3000">
                <a:solidFill>
                  <a:srgbClr val="0D0D0D"/>
                </a:solidFill>
                <a:latin typeface="Times New Roman"/>
              </a:rPr>
              <a:t>, providing tailored features and functionalities for each group.</a:t>
            </a:r>
          </a:p>
          <a:p>
            <a:pPr algn="just">
              <a:lnSpc>
                <a:spcPts val="4200"/>
              </a:lnSpc>
            </a:pPr>
            <a:endParaRPr lang="en-US" sz="3000">
              <a:solidFill>
                <a:srgbClr val="0D0D0D"/>
              </a:solidFill>
              <a:latin typeface="Times New Roman"/>
            </a:endParaRPr>
          </a:p>
          <a:p>
            <a:pPr algn="just">
              <a:lnSpc>
                <a:spcPts val="4200"/>
              </a:lnSpc>
            </a:pPr>
            <a:r>
              <a:rPr lang="en-US" sz="3000">
                <a:solidFill>
                  <a:srgbClr val="0D0D0D"/>
                </a:solidFill>
                <a:latin typeface="Times New Roman"/>
              </a:rPr>
              <a:t>Administrators have access to comprehensive dashboards for managing user accounts, course offerings, scheduling sessions, and generating detailed reports. </a:t>
            </a:r>
          </a:p>
          <a:p>
            <a:pPr algn="just">
              <a:lnSpc>
                <a:spcPts val="4200"/>
              </a:lnSpc>
            </a:pPr>
            <a:r>
              <a:rPr lang="en-US" sz="3000">
                <a:solidFill>
                  <a:srgbClr val="0D0D0D"/>
                </a:solidFill>
                <a:latin typeface="Times New Roman"/>
              </a:rPr>
              <a:t> </a:t>
            </a:r>
          </a:p>
          <a:p>
            <a:pPr algn="just">
              <a:lnSpc>
                <a:spcPts val="4200"/>
              </a:lnSpc>
            </a:pPr>
            <a:endParaRPr lang="en-US" sz="3000">
              <a:solidFill>
                <a:srgbClr val="0D0D0D"/>
              </a:solidFill>
              <a:latin typeface="Times New Roman"/>
            </a:endParaRPr>
          </a:p>
        </p:txBody>
      </p:sp>
      <p:sp>
        <p:nvSpPr>
          <p:cNvPr id="7" name="Freeform 7"/>
          <p:cNvSpPr/>
          <p:nvPr/>
        </p:nvSpPr>
        <p:spPr>
          <a:xfrm>
            <a:off x="6528929" y="771282"/>
            <a:ext cx="585900" cy="616737"/>
          </a:xfrm>
          <a:custGeom>
            <a:avLst/>
            <a:gdLst/>
            <a:ahLst/>
            <a:cxnLst/>
            <a:rect l="l" t="t" r="r" b="b"/>
            <a:pathLst>
              <a:path w="585900" h="616737">
                <a:moveTo>
                  <a:pt x="0" y="0"/>
                </a:moveTo>
                <a:lnTo>
                  <a:pt x="585900" y="0"/>
                </a:lnTo>
                <a:lnTo>
                  <a:pt x="585900" y="616737"/>
                </a:lnTo>
                <a:lnTo>
                  <a:pt x="0" y="6167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4760988" y="732381"/>
            <a:ext cx="8766025" cy="755650"/>
          </a:xfrm>
          <a:prstGeom prst="rect">
            <a:avLst/>
          </a:prstGeom>
        </p:spPr>
        <p:txBody>
          <a:bodyPr lIns="0" tIns="0" rIns="0" bIns="0" rtlCol="0" anchor="t">
            <a:spAutoFit/>
          </a:bodyPr>
          <a:lstStyle/>
          <a:p>
            <a:pPr algn="ctr">
              <a:lnSpc>
                <a:spcPts val="5599"/>
              </a:lnSpc>
            </a:pPr>
            <a:r>
              <a:rPr lang="en-US" sz="3999" spc="167">
                <a:solidFill>
                  <a:srgbClr val="0D0D0D"/>
                </a:solidFill>
                <a:latin typeface="Times New Roman Bold"/>
              </a:rPr>
              <a:t>DESCRIPTION</a:t>
            </a:r>
          </a:p>
        </p:txBody>
      </p:sp>
      <p:sp>
        <p:nvSpPr>
          <p:cNvPr id="9" name="TextBox 9"/>
          <p:cNvSpPr txBox="1"/>
          <p:nvPr/>
        </p:nvSpPr>
        <p:spPr>
          <a:xfrm>
            <a:off x="17056080" y="8894128"/>
            <a:ext cx="203240"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384646" y="3488478"/>
            <a:ext cx="15518708" cy="5381625"/>
          </a:xfrm>
          <a:prstGeom prst="rect">
            <a:avLst/>
          </a:prstGeom>
        </p:spPr>
        <p:txBody>
          <a:bodyPr lIns="0" tIns="0" rIns="0" bIns="0" rtlCol="0" anchor="t">
            <a:spAutoFit/>
          </a:bodyPr>
          <a:lstStyle/>
          <a:p>
            <a:pPr algn="just">
              <a:lnSpc>
                <a:spcPts val="4200"/>
              </a:lnSpc>
            </a:pPr>
            <a:r>
              <a:rPr lang="en-US" sz="3000">
                <a:solidFill>
                  <a:srgbClr val="0D0D0D"/>
                </a:solidFill>
                <a:latin typeface="Times New Roman"/>
              </a:rPr>
              <a:t>Faculty members can take </a:t>
            </a:r>
            <a:r>
              <a:rPr lang="en-US" sz="3000">
                <a:solidFill>
                  <a:srgbClr val="0D0D0D"/>
                </a:solidFill>
                <a:latin typeface="Times New Roman Bold"/>
              </a:rPr>
              <a:t>attendance, input grades</a:t>
            </a:r>
            <a:r>
              <a:rPr lang="en-US" sz="3000">
                <a:solidFill>
                  <a:srgbClr val="0D0D0D"/>
                </a:solidFill>
                <a:latin typeface="Times New Roman"/>
              </a:rPr>
              <a:t>, and access student records, facilitating efficient course management. Students benefit from features such as profile viewing, course enrollment, and attendance tracking, enhancing their academic experience.</a:t>
            </a:r>
          </a:p>
          <a:p>
            <a:pPr algn="just">
              <a:lnSpc>
                <a:spcPts val="4200"/>
              </a:lnSpc>
            </a:pPr>
            <a:endParaRPr lang="en-US" sz="3000">
              <a:solidFill>
                <a:srgbClr val="0D0D0D"/>
              </a:solidFill>
              <a:latin typeface="Times New Roman"/>
            </a:endParaRPr>
          </a:p>
          <a:p>
            <a:pPr algn="just">
              <a:lnSpc>
                <a:spcPts val="4200"/>
              </a:lnSpc>
            </a:pPr>
            <a:r>
              <a:rPr lang="en-US" sz="3000">
                <a:solidFill>
                  <a:srgbClr val="0D0D0D"/>
                </a:solidFill>
                <a:latin typeface="Times New Roman"/>
              </a:rPr>
              <a:t>The UMS leverages frontend technologies like </a:t>
            </a:r>
            <a:r>
              <a:rPr lang="en-US" sz="3000">
                <a:solidFill>
                  <a:srgbClr val="0D0D0D"/>
                </a:solidFill>
                <a:latin typeface="Times New Roman Bold"/>
              </a:rPr>
              <a:t>HTML</a:t>
            </a:r>
            <a:r>
              <a:rPr lang="en-US" sz="3000">
                <a:solidFill>
                  <a:srgbClr val="0D0D0D"/>
                </a:solidFill>
                <a:latin typeface="Times New Roman"/>
              </a:rPr>
              <a:t>, </a:t>
            </a:r>
            <a:r>
              <a:rPr lang="en-US" sz="3000">
                <a:solidFill>
                  <a:srgbClr val="0D0D0D"/>
                </a:solidFill>
                <a:latin typeface="Times New Roman Bold"/>
              </a:rPr>
              <a:t>Bootstrap</a:t>
            </a:r>
            <a:r>
              <a:rPr lang="en-US" sz="3000">
                <a:solidFill>
                  <a:srgbClr val="0D0D0D"/>
                </a:solidFill>
                <a:latin typeface="Times New Roman"/>
              </a:rPr>
              <a:t>, </a:t>
            </a:r>
            <a:r>
              <a:rPr lang="en-US" sz="3000">
                <a:solidFill>
                  <a:srgbClr val="0D0D0D"/>
                </a:solidFill>
                <a:latin typeface="Times New Roman Bold"/>
              </a:rPr>
              <a:t>JavaScript</a:t>
            </a:r>
            <a:r>
              <a:rPr lang="en-US" sz="3000">
                <a:solidFill>
                  <a:srgbClr val="0D0D0D"/>
                </a:solidFill>
                <a:latin typeface="Times New Roman"/>
              </a:rPr>
              <a:t>, and </a:t>
            </a:r>
            <a:r>
              <a:rPr lang="en-US" sz="3000">
                <a:solidFill>
                  <a:srgbClr val="0D0D0D"/>
                </a:solidFill>
                <a:latin typeface="Times New Roman Bold"/>
              </a:rPr>
              <a:t>React.js</a:t>
            </a:r>
            <a:r>
              <a:rPr lang="en-US" sz="3000">
                <a:solidFill>
                  <a:srgbClr val="0D0D0D"/>
                </a:solidFill>
                <a:latin typeface="Times New Roman"/>
              </a:rPr>
              <a:t> for intuitive user interfaces, while backend technologies such as </a:t>
            </a:r>
            <a:r>
              <a:rPr lang="en-US" sz="3000">
                <a:solidFill>
                  <a:srgbClr val="0D0D0D"/>
                </a:solidFill>
                <a:latin typeface="Times New Roman Bold"/>
              </a:rPr>
              <a:t>MongoDB</a:t>
            </a:r>
            <a:r>
              <a:rPr lang="en-US" sz="3000">
                <a:solidFill>
                  <a:srgbClr val="0D0D0D"/>
                </a:solidFill>
                <a:latin typeface="Times New Roman"/>
              </a:rPr>
              <a:t>, </a:t>
            </a:r>
            <a:r>
              <a:rPr lang="en-US" sz="3000">
                <a:solidFill>
                  <a:srgbClr val="0D0D0D"/>
                </a:solidFill>
                <a:latin typeface="Times New Roman Bold"/>
              </a:rPr>
              <a:t>Node.js</a:t>
            </a:r>
            <a:r>
              <a:rPr lang="en-US" sz="3000">
                <a:solidFill>
                  <a:srgbClr val="0D0D0D"/>
                </a:solidFill>
                <a:latin typeface="Times New Roman"/>
              </a:rPr>
              <a:t>, and </a:t>
            </a:r>
            <a:r>
              <a:rPr lang="en-US" sz="3000">
                <a:solidFill>
                  <a:srgbClr val="0D0D0D"/>
                </a:solidFill>
                <a:latin typeface="Times New Roman Bold"/>
              </a:rPr>
              <a:t>Express.js </a:t>
            </a:r>
            <a:r>
              <a:rPr lang="en-US" sz="3000">
                <a:solidFill>
                  <a:srgbClr val="0D0D0D"/>
                </a:solidFill>
                <a:latin typeface="Times New Roman"/>
              </a:rPr>
              <a:t>ensure robust data management and server-side logic execution. The project focuses on optimizing user experiences, data security, and system scalability to meet the evolving needs of educational institutions in the digital age.</a:t>
            </a:r>
          </a:p>
          <a:p>
            <a:pPr algn="just">
              <a:lnSpc>
                <a:spcPts val="4200"/>
              </a:lnSpc>
            </a:pPr>
            <a:endParaRPr lang="en-US" sz="3000">
              <a:solidFill>
                <a:srgbClr val="0D0D0D"/>
              </a:solidFill>
              <a:latin typeface="Times New Roman"/>
            </a:endParaRPr>
          </a:p>
        </p:txBody>
      </p:sp>
      <p:sp>
        <p:nvSpPr>
          <p:cNvPr id="7" name="Freeform 7"/>
          <p:cNvSpPr/>
          <p:nvPr/>
        </p:nvSpPr>
        <p:spPr>
          <a:xfrm>
            <a:off x="2501253" y="1378494"/>
            <a:ext cx="1400892" cy="1400892"/>
          </a:xfrm>
          <a:custGeom>
            <a:avLst/>
            <a:gdLst/>
            <a:ahLst/>
            <a:cxnLst/>
            <a:rect l="l" t="t" r="r" b="b"/>
            <a:pathLst>
              <a:path w="1400892" h="1400892">
                <a:moveTo>
                  <a:pt x="0" y="0"/>
                </a:moveTo>
                <a:lnTo>
                  <a:pt x="1400892" y="0"/>
                </a:lnTo>
                <a:lnTo>
                  <a:pt x="1400892" y="1400892"/>
                </a:lnTo>
                <a:lnTo>
                  <a:pt x="0" y="1400892"/>
                </a:lnTo>
                <a:lnTo>
                  <a:pt x="0" y="0"/>
                </a:lnTo>
                <a:close/>
              </a:path>
            </a:pathLst>
          </a:custGeom>
          <a:blipFill>
            <a:blip r:embed="rId6"/>
            <a:stretch>
              <a:fillRect/>
            </a:stretch>
          </a:blipFill>
        </p:spPr>
      </p:sp>
      <p:sp>
        <p:nvSpPr>
          <p:cNvPr id="8" name="Freeform 8"/>
          <p:cNvSpPr/>
          <p:nvPr/>
        </p:nvSpPr>
        <p:spPr>
          <a:xfrm>
            <a:off x="8130152" y="1398691"/>
            <a:ext cx="1100492" cy="1360499"/>
          </a:xfrm>
          <a:custGeom>
            <a:avLst/>
            <a:gdLst/>
            <a:ahLst/>
            <a:cxnLst/>
            <a:rect l="l" t="t" r="r" b="b"/>
            <a:pathLst>
              <a:path w="1100492" h="1360499">
                <a:moveTo>
                  <a:pt x="0" y="0"/>
                </a:moveTo>
                <a:lnTo>
                  <a:pt x="1100492" y="0"/>
                </a:lnTo>
                <a:lnTo>
                  <a:pt x="1100492" y="1360498"/>
                </a:lnTo>
                <a:lnTo>
                  <a:pt x="0" y="1360498"/>
                </a:lnTo>
                <a:lnTo>
                  <a:pt x="0" y="0"/>
                </a:lnTo>
                <a:close/>
              </a:path>
            </a:pathLst>
          </a:custGeom>
          <a:blipFill>
            <a:blip r:embed="rId7"/>
            <a:stretch>
              <a:fillRect l="-11493" r="-12132"/>
            </a:stretch>
          </a:blipFill>
        </p:spPr>
      </p:sp>
      <p:sp>
        <p:nvSpPr>
          <p:cNvPr id="9" name="Freeform 9"/>
          <p:cNvSpPr/>
          <p:nvPr/>
        </p:nvSpPr>
        <p:spPr>
          <a:xfrm>
            <a:off x="13458651" y="1028700"/>
            <a:ext cx="1834112" cy="1834112"/>
          </a:xfrm>
          <a:custGeom>
            <a:avLst/>
            <a:gdLst/>
            <a:ahLst/>
            <a:cxnLst/>
            <a:rect l="l" t="t" r="r" b="b"/>
            <a:pathLst>
              <a:path w="1834112" h="1834112">
                <a:moveTo>
                  <a:pt x="0" y="0"/>
                </a:moveTo>
                <a:lnTo>
                  <a:pt x="1834112" y="0"/>
                </a:lnTo>
                <a:lnTo>
                  <a:pt x="1834112" y="1834112"/>
                </a:lnTo>
                <a:lnTo>
                  <a:pt x="0" y="1834112"/>
                </a:lnTo>
                <a:lnTo>
                  <a:pt x="0" y="0"/>
                </a:lnTo>
                <a:close/>
              </a:path>
            </a:pathLst>
          </a:custGeom>
          <a:blipFill>
            <a:blip r:embed="rId8"/>
            <a:stretch>
              <a:fillRect/>
            </a:stretch>
          </a:blipFill>
        </p:spPr>
      </p:sp>
      <p:sp>
        <p:nvSpPr>
          <p:cNvPr id="10" name="TextBox 10"/>
          <p:cNvSpPr txBox="1"/>
          <p:nvPr/>
        </p:nvSpPr>
        <p:spPr>
          <a:xfrm>
            <a:off x="17065589" y="8894128"/>
            <a:ext cx="203272"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7000" y="-318526"/>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7422062" y="9619594"/>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457209" y="2034756"/>
            <a:ext cx="4065525" cy="7041669"/>
            <a:chOff x="0" y="0"/>
            <a:chExt cx="5420700" cy="9388892"/>
          </a:xfrm>
        </p:grpSpPr>
        <p:grpSp>
          <p:nvGrpSpPr>
            <p:cNvPr id="9" name="Group 9"/>
            <p:cNvGrpSpPr/>
            <p:nvPr/>
          </p:nvGrpSpPr>
          <p:grpSpPr>
            <a:xfrm>
              <a:off x="0" y="1527624"/>
              <a:ext cx="5420700" cy="7861268"/>
              <a:chOff x="0" y="0"/>
              <a:chExt cx="4734206" cy="6865693"/>
            </a:xfrm>
          </p:grpSpPr>
          <p:sp>
            <p:nvSpPr>
              <p:cNvPr id="10" name="Freeform 10"/>
              <p:cNvSpPr/>
              <p:nvPr/>
            </p:nvSpPr>
            <p:spPr>
              <a:xfrm>
                <a:off x="0" y="0"/>
                <a:ext cx="4734206" cy="6865693"/>
              </a:xfrm>
              <a:custGeom>
                <a:avLst/>
                <a:gdLst/>
                <a:ahLst/>
                <a:cxnLst/>
                <a:rect l="l" t="t" r="r" b="b"/>
                <a:pathLst>
                  <a:path w="4734206" h="6865693">
                    <a:moveTo>
                      <a:pt x="1324610" y="0"/>
                    </a:moveTo>
                    <a:lnTo>
                      <a:pt x="0" y="0"/>
                    </a:lnTo>
                    <a:lnTo>
                      <a:pt x="0" y="5541083"/>
                    </a:lnTo>
                    <a:lnTo>
                      <a:pt x="1324610" y="6865693"/>
                    </a:lnTo>
                    <a:lnTo>
                      <a:pt x="4734206" y="6865693"/>
                    </a:lnTo>
                    <a:lnTo>
                      <a:pt x="4734206" y="0"/>
                    </a:lnTo>
                    <a:lnTo>
                      <a:pt x="1324610" y="0"/>
                    </a:lnTo>
                    <a:close/>
                  </a:path>
                </a:pathLst>
              </a:custGeom>
              <a:solidFill>
                <a:srgbClr val="F25244"/>
              </a:solidFill>
            </p:spPr>
          </p:sp>
        </p:grpSp>
        <p:grpSp>
          <p:nvGrpSpPr>
            <p:cNvPr id="11" name="Group 11"/>
            <p:cNvGrpSpPr/>
            <p:nvPr/>
          </p:nvGrpSpPr>
          <p:grpSpPr>
            <a:xfrm>
              <a:off x="1182727" y="0"/>
              <a:ext cx="3055247" cy="3055247"/>
              <a:chOff x="0" y="0"/>
              <a:chExt cx="812800" cy="812800"/>
            </a:xfrm>
          </p:grpSpPr>
          <p:sp>
            <p:nvSpPr>
              <p:cNvPr id="12" name="Freeform 12"/>
              <p:cNvSpPr/>
              <p:nvPr/>
            </p:nvSpPr>
            <p:spPr>
              <a:xfrm>
                <a:off x="10696" y="10696"/>
                <a:ext cx="791408" cy="791408"/>
              </a:xfrm>
              <a:custGeom>
                <a:avLst/>
                <a:gdLst/>
                <a:ahLst/>
                <a:cxnLst/>
                <a:rect l="l" t="t" r="r" b="b"/>
                <a:pathLst>
                  <a:path w="791408" h="791408">
                    <a:moveTo>
                      <a:pt x="419595" y="13195"/>
                    </a:moveTo>
                    <a:lnTo>
                      <a:pt x="778213" y="371813"/>
                    </a:lnTo>
                    <a:cubicBezTo>
                      <a:pt x="791408" y="385008"/>
                      <a:pt x="791408" y="406400"/>
                      <a:pt x="778213" y="419595"/>
                    </a:cubicBezTo>
                    <a:lnTo>
                      <a:pt x="419595" y="778213"/>
                    </a:lnTo>
                    <a:cubicBezTo>
                      <a:pt x="406400" y="791408"/>
                      <a:pt x="385008" y="791408"/>
                      <a:pt x="371813" y="778213"/>
                    </a:cubicBezTo>
                    <a:lnTo>
                      <a:pt x="13195" y="419595"/>
                    </a:lnTo>
                    <a:cubicBezTo>
                      <a:pt x="0" y="406400"/>
                      <a:pt x="0" y="385008"/>
                      <a:pt x="13195" y="371813"/>
                    </a:cubicBezTo>
                    <a:lnTo>
                      <a:pt x="371813" y="13195"/>
                    </a:lnTo>
                    <a:cubicBezTo>
                      <a:pt x="385008" y="0"/>
                      <a:pt x="406400" y="0"/>
                      <a:pt x="419595" y="13195"/>
                    </a:cubicBezTo>
                    <a:close/>
                  </a:path>
                </a:pathLst>
              </a:custGeom>
              <a:solidFill>
                <a:srgbClr val="F2F2F2"/>
              </a:solidFill>
              <a:ln w="47625" cap="sq">
                <a:solidFill>
                  <a:srgbClr val="F25244"/>
                </a:solidFill>
                <a:prstDash val="solid"/>
                <a:miter/>
              </a:ln>
            </p:spPr>
          </p:sp>
          <p:sp>
            <p:nvSpPr>
              <p:cNvPr id="13" name="TextBox 13"/>
              <p:cNvSpPr txBox="1"/>
              <p:nvPr/>
            </p:nvSpPr>
            <p:spPr>
              <a:xfrm>
                <a:off x="139700" y="53975"/>
                <a:ext cx="533400" cy="619125"/>
              </a:xfrm>
              <a:prstGeom prst="rect">
                <a:avLst/>
              </a:prstGeom>
            </p:spPr>
            <p:txBody>
              <a:bodyPr lIns="52802" tIns="52802" rIns="52802" bIns="52802" rtlCol="0" anchor="ctr"/>
              <a:lstStyle/>
              <a:p>
                <a:pPr algn="ctr">
                  <a:lnSpc>
                    <a:spcPts val="3080"/>
                  </a:lnSpc>
                </a:pPr>
                <a:endParaRPr/>
              </a:p>
            </p:txBody>
          </p:sp>
        </p:grpSp>
        <p:sp>
          <p:nvSpPr>
            <p:cNvPr id="14" name="Freeform 14"/>
            <p:cNvSpPr/>
            <p:nvPr/>
          </p:nvSpPr>
          <p:spPr>
            <a:xfrm>
              <a:off x="2015116" y="779054"/>
              <a:ext cx="1390468" cy="1497140"/>
            </a:xfrm>
            <a:custGeom>
              <a:avLst/>
              <a:gdLst/>
              <a:ahLst/>
              <a:cxnLst/>
              <a:rect l="l" t="t" r="r" b="b"/>
              <a:pathLst>
                <a:path w="1390468" h="1497140">
                  <a:moveTo>
                    <a:pt x="0" y="0"/>
                  </a:moveTo>
                  <a:lnTo>
                    <a:pt x="1390468" y="0"/>
                  </a:lnTo>
                  <a:lnTo>
                    <a:pt x="1390468" y="1497139"/>
                  </a:lnTo>
                  <a:lnTo>
                    <a:pt x="0" y="14971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1181303" y="3089427"/>
              <a:ext cx="3055247" cy="733425"/>
            </a:xfrm>
            <a:prstGeom prst="rect">
              <a:avLst/>
            </a:prstGeom>
          </p:spPr>
          <p:txBody>
            <a:bodyPr lIns="0" tIns="0" rIns="0" bIns="0" rtlCol="0" anchor="t">
              <a:spAutoFit/>
            </a:bodyPr>
            <a:lstStyle/>
            <a:p>
              <a:pPr marL="0" lvl="1" indent="0" algn="ctr">
                <a:lnSpc>
                  <a:spcPts val="4200"/>
                </a:lnSpc>
                <a:spcBef>
                  <a:spcPct val="0"/>
                </a:spcBef>
              </a:pPr>
              <a:r>
                <a:rPr lang="en-US" sz="3000">
                  <a:solidFill>
                    <a:srgbClr val="FFFFFF"/>
                  </a:solidFill>
                  <a:latin typeface="Times New Roman Semi-Bold"/>
                </a:rPr>
                <a:t>ADMIN</a:t>
              </a:r>
            </a:p>
          </p:txBody>
        </p:sp>
        <p:sp>
          <p:nvSpPr>
            <p:cNvPr id="16" name="TextBox 16"/>
            <p:cNvSpPr txBox="1"/>
            <p:nvPr/>
          </p:nvSpPr>
          <p:spPr>
            <a:xfrm>
              <a:off x="594580" y="4159402"/>
              <a:ext cx="4231540" cy="3859530"/>
            </a:xfrm>
            <a:prstGeom prst="rect">
              <a:avLst/>
            </a:prstGeom>
          </p:spPr>
          <p:txBody>
            <a:bodyPr lIns="0" tIns="0" rIns="0" bIns="0" rtlCol="0" anchor="t">
              <a:spAutoFit/>
            </a:bodyPr>
            <a:lstStyle/>
            <a:p>
              <a:pPr marL="0" lvl="0" indent="0" algn="just">
                <a:lnSpc>
                  <a:spcPts val="2850"/>
                </a:lnSpc>
                <a:spcBef>
                  <a:spcPct val="0"/>
                </a:spcBef>
              </a:pPr>
              <a:r>
                <a:rPr lang="en-US" sz="1900" spc="98">
                  <a:solidFill>
                    <a:srgbClr val="FFFFFF"/>
                  </a:solidFill>
                  <a:latin typeface="Times New Roman"/>
                </a:rPr>
                <a:t>Administrators use the Admin portal to manage student and faculty accounts, course offerings, schedules, faculty assignments to students and classes, and generate detailed reports.</a:t>
              </a:r>
            </a:p>
          </p:txBody>
        </p:sp>
      </p:grpSp>
      <p:sp>
        <p:nvSpPr>
          <p:cNvPr id="17" name="TextBox 17"/>
          <p:cNvSpPr txBox="1"/>
          <p:nvPr/>
        </p:nvSpPr>
        <p:spPr>
          <a:xfrm>
            <a:off x="4332468" y="571082"/>
            <a:ext cx="9623064" cy="755650"/>
          </a:xfrm>
          <a:prstGeom prst="rect">
            <a:avLst/>
          </a:prstGeom>
        </p:spPr>
        <p:txBody>
          <a:bodyPr lIns="0" tIns="0" rIns="0" bIns="0" rtlCol="0" anchor="t">
            <a:spAutoFit/>
          </a:bodyPr>
          <a:lstStyle/>
          <a:p>
            <a:pPr algn="ctr">
              <a:lnSpc>
                <a:spcPts val="5599"/>
              </a:lnSpc>
            </a:pPr>
            <a:r>
              <a:rPr lang="en-US" sz="3999" spc="167">
                <a:solidFill>
                  <a:srgbClr val="0D0D0D"/>
                </a:solidFill>
                <a:latin typeface="Times New Roman Bold"/>
              </a:rPr>
              <a:t>USER ROLES</a:t>
            </a:r>
          </a:p>
        </p:txBody>
      </p:sp>
      <p:grpSp>
        <p:nvGrpSpPr>
          <p:cNvPr id="18" name="Group 18"/>
          <p:cNvGrpSpPr/>
          <p:nvPr/>
        </p:nvGrpSpPr>
        <p:grpSpPr>
          <a:xfrm>
            <a:off x="7111237" y="2034756"/>
            <a:ext cx="4065525" cy="7041669"/>
            <a:chOff x="0" y="0"/>
            <a:chExt cx="5420700" cy="9388892"/>
          </a:xfrm>
        </p:grpSpPr>
        <p:grpSp>
          <p:nvGrpSpPr>
            <p:cNvPr id="19" name="Group 19"/>
            <p:cNvGrpSpPr/>
            <p:nvPr/>
          </p:nvGrpSpPr>
          <p:grpSpPr>
            <a:xfrm>
              <a:off x="0" y="1527624"/>
              <a:ext cx="5420700" cy="7861268"/>
              <a:chOff x="0" y="0"/>
              <a:chExt cx="4734206" cy="6865693"/>
            </a:xfrm>
          </p:grpSpPr>
          <p:sp>
            <p:nvSpPr>
              <p:cNvPr id="20" name="Freeform 20"/>
              <p:cNvSpPr/>
              <p:nvPr/>
            </p:nvSpPr>
            <p:spPr>
              <a:xfrm>
                <a:off x="0" y="0"/>
                <a:ext cx="4734206" cy="6865693"/>
              </a:xfrm>
              <a:custGeom>
                <a:avLst/>
                <a:gdLst/>
                <a:ahLst/>
                <a:cxnLst/>
                <a:rect l="l" t="t" r="r" b="b"/>
                <a:pathLst>
                  <a:path w="4734206" h="6865693">
                    <a:moveTo>
                      <a:pt x="1324610" y="0"/>
                    </a:moveTo>
                    <a:lnTo>
                      <a:pt x="0" y="0"/>
                    </a:lnTo>
                    <a:lnTo>
                      <a:pt x="0" y="5541083"/>
                    </a:lnTo>
                    <a:lnTo>
                      <a:pt x="1324610" y="6865693"/>
                    </a:lnTo>
                    <a:lnTo>
                      <a:pt x="4734206" y="6865693"/>
                    </a:lnTo>
                    <a:lnTo>
                      <a:pt x="4734206" y="0"/>
                    </a:lnTo>
                    <a:lnTo>
                      <a:pt x="1324610" y="0"/>
                    </a:lnTo>
                    <a:close/>
                  </a:path>
                </a:pathLst>
              </a:custGeom>
              <a:solidFill>
                <a:srgbClr val="F25244"/>
              </a:solidFill>
            </p:spPr>
          </p:sp>
        </p:grpSp>
        <p:grpSp>
          <p:nvGrpSpPr>
            <p:cNvPr id="21" name="Group 21"/>
            <p:cNvGrpSpPr/>
            <p:nvPr/>
          </p:nvGrpSpPr>
          <p:grpSpPr>
            <a:xfrm>
              <a:off x="1182727" y="0"/>
              <a:ext cx="3055247" cy="3055247"/>
              <a:chOff x="0" y="0"/>
              <a:chExt cx="812800" cy="812800"/>
            </a:xfrm>
          </p:grpSpPr>
          <p:sp>
            <p:nvSpPr>
              <p:cNvPr id="22" name="Freeform 22"/>
              <p:cNvSpPr/>
              <p:nvPr/>
            </p:nvSpPr>
            <p:spPr>
              <a:xfrm>
                <a:off x="10696" y="10696"/>
                <a:ext cx="791408" cy="791408"/>
              </a:xfrm>
              <a:custGeom>
                <a:avLst/>
                <a:gdLst/>
                <a:ahLst/>
                <a:cxnLst/>
                <a:rect l="l" t="t" r="r" b="b"/>
                <a:pathLst>
                  <a:path w="791408" h="791408">
                    <a:moveTo>
                      <a:pt x="419595" y="13195"/>
                    </a:moveTo>
                    <a:lnTo>
                      <a:pt x="778213" y="371813"/>
                    </a:lnTo>
                    <a:cubicBezTo>
                      <a:pt x="791408" y="385008"/>
                      <a:pt x="791408" y="406400"/>
                      <a:pt x="778213" y="419595"/>
                    </a:cubicBezTo>
                    <a:lnTo>
                      <a:pt x="419595" y="778213"/>
                    </a:lnTo>
                    <a:cubicBezTo>
                      <a:pt x="406400" y="791408"/>
                      <a:pt x="385008" y="791408"/>
                      <a:pt x="371813" y="778213"/>
                    </a:cubicBezTo>
                    <a:lnTo>
                      <a:pt x="13195" y="419595"/>
                    </a:lnTo>
                    <a:cubicBezTo>
                      <a:pt x="0" y="406400"/>
                      <a:pt x="0" y="385008"/>
                      <a:pt x="13195" y="371813"/>
                    </a:cubicBezTo>
                    <a:lnTo>
                      <a:pt x="371813" y="13195"/>
                    </a:lnTo>
                    <a:cubicBezTo>
                      <a:pt x="385008" y="0"/>
                      <a:pt x="406400" y="0"/>
                      <a:pt x="419595" y="13195"/>
                    </a:cubicBezTo>
                    <a:close/>
                  </a:path>
                </a:pathLst>
              </a:custGeom>
              <a:solidFill>
                <a:srgbClr val="F2F2F2"/>
              </a:solidFill>
              <a:ln w="47625" cap="sq">
                <a:solidFill>
                  <a:srgbClr val="F25244"/>
                </a:solidFill>
                <a:prstDash val="solid"/>
                <a:miter/>
              </a:ln>
            </p:spPr>
          </p:sp>
          <p:sp>
            <p:nvSpPr>
              <p:cNvPr id="23" name="TextBox 23"/>
              <p:cNvSpPr txBox="1"/>
              <p:nvPr/>
            </p:nvSpPr>
            <p:spPr>
              <a:xfrm>
                <a:off x="139700" y="53975"/>
                <a:ext cx="533400" cy="619125"/>
              </a:xfrm>
              <a:prstGeom prst="rect">
                <a:avLst/>
              </a:prstGeom>
            </p:spPr>
            <p:txBody>
              <a:bodyPr lIns="52802" tIns="52802" rIns="52802" bIns="52802" rtlCol="0" anchor="ctr"/>
              <a:lstStyle/>
              <a:p>
                <a:pPr algn="ctr">
                  <a:lnSpc>
                    <a:spcPts val="3080"/>
                  </a:lnSpc>
                </a:pPr>
                <a:endParaRPr/>
              </a:p>
            </p:txBody>
          </p:sp>
        </p:grpSp>
        <p:sp>
          <p:nvSpPr>
            <p:cNvPr id="24" name="Freeform 24"/>
            <p:cNvSpPr/>
            <p:nvPr/>
          </p:nvSpPr>
          <p:spPr>
            <a:xfrm>
              <a:off x="2345337" y="615310"/>
              <a:ext cx="730026" cy="357713"/>
            </a:xfrm>
            <a:custGeom>
              <a:avLst/>
              <a:gdLst/>
              <a:ahLst/>
              <a:cxnLst/>
              <a:rect l="l" t="t" r="r" b="b"/>
              <a:pathLst>
                <a:path w="730026" h="357713">
                  <a:moveTo>
                    <a:pt x="0" y="0"/>
                  </a:moveTo>
                  <a:lnTo>
                    <a:pt x="730026" y="0"/>
                  </a:lnTo>
                  <a:lnTo>
                    <a:pt x="730026" y="357713"/>
                  </a:lnTo>
                  <a:lnTo>
                    <a:pt x="0" y="3577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Freeform 25"/>
            <p:cNvSpPr/>
            <p:nvPr/>
          </p:nvSpPr>
          <p:spPr>
            <a:xfrm>
              <a:off x="2090594" y="794167"/>
              <a:ext cx="1239513" cy="1482027"/>
            </a:xfrm>
            <a:custGeom>
              <a:avLst/>
              <a:gdLst/>
              <a:ahLst/>
              <a:cxnLst/>
              <a:rect l="l" t="t" r="r" b="b"/>
              <a:pathLst>
                <a:path w="1239513" h="1482027">
                  <a:moveTo>
                    <a:pt x="0" y="0"/>
                  </a:moveTo>
                  <a:lnTo>
                    <a:pt x="1239513" y="0"/>
                  </a:lnTo>
                  <a:lnTo>
                    <a:pt x="1239513" y="1482026"/>
                  </a:lnTo>
                  <a:lnTo>
                    <a:pt x="0" y="14820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6" name="TextBox 26"/>
            <p:cNvSpPr txBox="1"/>
            <p:nvPr/>
          </p:nvSpPr>
          <p:spPr>
            <a:xfrm>
              <a:off x="1182727" y="3165366"/>
              <a:ext cx="3055247" cy="733425"/>
            </a:xfrm>
            <a:prstGeom prst="rect">
              <a:avLst/>
            </a:prstGeom>
          </p:spPr>
          <p:txBody>
            <a:bodyPr lIns="0" tIns="0" rIns="0" bIns="0" rtlCol="0" anchor="t">
              <a:spAutoFit/>
            </a:bodyPr>
            <a:lstStyle/>
            <a:p>
              <a:pPr marL="0" lvl="1" indent="0" algn="ctr">
                <a:lnSpc>
                  <a:spcPts val="4200"/>
                </a:lnSpc>
                <a:spcBef>
                  <a:spcPct val="0"/>
                </a:spcBef>
              </a:pPr>
              <a:r>
                <a:rPr lang="en-US" sz="3000">
                  <a:solidFill>
                    <a:srgbClr val="FFFFFF"/>
                  </a:solidFill>
                  <a:latin typeface="Times New Roman Semi-Bold"/>
                </a:rPr>
                <a:t>STUDENT</a:t>
              </a:r>
            </a:p>
          </p:txBody>
        </p:sp>
        <p:sp>
          <p:nvSpPr>
            <p:cNvPr id="27" name="TextBox 27"/>
            <p:cNvSpPr txBox="1"/>
            <p:nvPr/>
          </p:nvSpPr>
          <p:spPr>
            <a:xfrm>
              <a:off x="594580" y="4159402"/>
              <a:ext cx="4231540" cy="3376930"/>
            </a:xfrm>
            <a:prstGeom prst="rect">
              <a:avLst/>
            </a:prstGeom>
          </p:spPr>
          <p:txBody>
            <a:bodyPr lIns="0" tIns="0" rIns="0" bIns="0" rtlCol="0" anchor="t">
              <a:spAutoFit/>
            </a:bodyPr>
            <a:lstStyle/>
            <a:p>
              <a:pPr marL="0" lvl="0" indent="0" algn="just">
                <a:lnSpc>
                  <a:spcPts val="2850"/>
                </a:lnSpc>
                <a:spcBef>
                  <a:spcPct val="0"/>
                </a:spcBef>
              </a:pPr>
              <a:r>
                <a:rPr lang="en-US" sz="1900" spc="98">
                  <a:solidFill>
                    <a:srgbClr val="FFFFFF"/>
                  </a:solidFill>
                  <a:latin typeface="Times New Roman"/>
                </a:rPr>
                <a:t>Students can log in to their accounts to access a personalized dashboard where they can view their profile information, enrolled subjects, and attendance records</a:t>
              </a:r>
            </a:p>
          </p:txBody>
        </p:sp>
      </p:grpSp>
      <p:grpSp>
        <p:nvGrpSpPr>
          <p:cNvPr id="28" name="Group 28"/>
          <p:cNvGrpSpPr/>
          <p:nvPr/>
        </p:nvGrpSpPr>
        <p:grpSpPr>
          <a:xfrm>
            <a:off x="12767438" y="2034756"/>
            <a:ext cx="4065525" cy="7041669"/>
            <a:chOff x="0" y="0"/>
            <a:chExt cx="5420700" cy="9388892"/>
          </a:xfrm>
        </p:grpSpPr>
        <p:grpSp>
          <p:nvGrpSpPr>
            <p:cNvPr id="29" name="Group 29"/>
            <p:cNvGrpSpPr/>
            <p:nvPr/>
          </p:nvGrpSpPr>
          <p:grpSpPr>
            <a:xfrm>
              <a:off x="0" y="1527624"/>
              <a:ext cx="5420700" cy="7861268"/>
              <a:chOff x="0" y="0"/>
              <a:chExt cx="4734206" cy="6865693"/>
            </a:xfrm>
          </p:grpSpPr>
          <p:sp>
            <p:nvSpPr>
              <p:cNvPr id="30" name="Freeform 30"/>
              <p:cNvSpPr/>
              <p:nvPr/>
            </p:nvSpPr>
            <p:spPr>
              <a:xfrm>
                <a:off x="0" y="0"/>
                <a:ext cx="4734206" cy="6865693"/>
              </a:xfrm>
              <a:custGeom>
                <a:avLst/>
                <a:gdLst/>
                <a:ahLst/>
                <a:cxnLst/>
                <a:rect l="l" t="t" r="r" b="b"/>
                <a:pathLst>
                  <a:path w="4734206" h="6865693">
                    <a:moveTo>
                      <a:pt x="1324610" y="0"/>
                    </a:moveTo>
                    <a:lnTo>
                      <a:pt x="0" y="0"/>
                    </a:lnTo>
                    <a:lnTo>
                      <a:pt x="0" y="5541083"/>
                    </a:lnTo>
                    <a:lnTo>
                      <a:pt x="1324610" y="6865693"/>
                    </a:lnTo>
                    <a:lnTo>
                      <a:pt x="4734206" y="6865693"/>
                    </a:lnTo>
                    <a:lnTo>
                      <a:pt x="4734206" y="0"/>
                    </a:lnTo>
                    <a:lnTo>
                      <a:pt x="1324610" y="0"/>
                    </a:lnTo>
                    <a:close/>
                  </a:path>
                </a:pathLst>
              </a:custGeom>
              <a:solidFill>
                <a:srgbClr val="F25244"/>
              </a:solidFill>
            </p:spPr>
          </p:sp>
        </p:grpSp>
        <p:grpSp>
          <p:nvGrpSpPr>
            <p:cNvPr id="31" name="Group 31"/>
            <p:cNvGrpSpPr/>
            <p:nvPr/>
          </p:nvGrpSpPr>
          <p:grpSpPr>
            <a:xfrm>
              <a:off x="1182727" y="0"/>
              <a:ext cx="3055247" cy="3055247"/>
              <a:chOff x="0" y="0"/>
              <a:chExt cx="812800" cy="812800"/>
            </a:xfrm>
          </p:grpSpPr>
          <p:sp>
            <p:nvSpPr>
              <p:cNvPr id="32" name="Freeform 32"/>
              <p:cNvSpPr/>
              <p:nvPr/>
            </p:nvSpPr>
            <p:spPr>
              <a:xfrm>
                <a:off x="10696" y="10696"/>
                <a:ext cx="791408" cy="791408"/>
              </a:xfrm>
              <a:custGeom>
                <a:avLst/>
                <a:gdLst/>
                <a:ahLst/>
                <a:cxnLst/>
                <a:rect l="l" t="t" r="r" b="b"/>
                <a:pathLst>
                  <a:path w="791408" h="791408">
                    <a:moveTo>
                      <a:pt x="419595" y="13195"/>
                    </a:moveTo>
                    <a:lnTo>
                      <a:pt x="778213" y="371813"/>
                    </a:lnTo>
                    <a:cubicBezTo>
                      <a:pt x="791408" y="385008"/>
                      <a:pt x="791408" y="406400"/>
                      <a:pt x="778213" y="419595"/>
                    </a:cubicBezTo>
                    <a:lnTo>
                      <a:pt x="419595" y="778213"/>
                    </a:lnTo>
                    <a:cubicBezTo>
                      <a:pt x="406400" y="791408"/>
                      <a:pt x="385008" y="791408"/>
                      <a:pt x="371813" y="778213"/>
                    </a:cubicBezTo>
                    <a:lnTo>
                      <a:pt x="13195" y="419595"/>
                    </a:lnTo>
                    <a:cubicBezTo>
                      <a:pt x="0" y="406400"/>
                      <a:pt x="0" y="385008"/>
                      <a:pt x="13195" y="371813"/>
                    </a:cubicBezTo>
                    <a:lnTo>
                      <a:pt x="371813" y="13195"/>
                    </a:lnTo>
                    <a:cubicBezTo>
                      <a:pt x="385008" y="0"/>
                      <a:pt x="406400" y="0"/>
                      <a:pt x="419595" y="13195"/>
                    </a:cubicBezTo>
                    <a:close/>
                  </a:path>
                </a:pathLst>
              </a:custGeom>
              <a:solidFill>
                <a:srgbClr val="F2F2F2"/>
              </a:solidFill>
              <a:ln w="47625" cap="sq">
                <a:solidFill>
                  <a:srgbClr val="F25244"/>
                </a:solidFill>
                <a:prstDash val="solid"/>
                <a:miter/>
              </a:ln>
            </p:spPr>
          </p:sp>
          <p:sp>
            <p:nvSpPr>
              <p:cNvPr id="33" name="TextBox 33"/>
              <p:cNvSpPr txBox="1"/>
              <p:nvPr/>
            </p:nvSpPr>
            <p:spPr>
              <a:xfrm>
                <a:off x="139700" y="53975"/>
                <a:ext cx="533400" cy="619125"/>
              </a:xfrm>
              <a:prstGeom prst="rect">
                <a:avLst/>
              </a:prstGeom>
            </p:spPr>
            <p:txBody>
              <a:bodyPr lIns="52802" tIns="52802" rIns="52802" bIns="52802" rtlCol="0" anchor="ctr"/>
              <a:lstStyle/>
              <a:p>
                <a:pPr algn="ctr">
                  <a:lnSpc>
                    <a:spcPts val="3080"/>
                  </a:lnSpc>
                </a:pPr>
                <a:endParaRPr/>
              </a:p>
            </p:txBody>
          </p:sp>
        </p:grpSp>
        <p:sp>
          <p:nvSpPr>
            <p:cNvPr id="34" name="Freeform 34"/>
            <p:cNvSpPr/>
            <p:nvPr/>
          </p:nvSpPr>
          <p:spPr>
            <a:xfrm>
              <a:off x="2009651" y="791120"/>
              <a:ext cx="1620917" cy="1473008"/>
            </a:xfrm>
            <a:custGeom>
              <a:avLst/>
              <a:gdLst/>
              <a:ahLst/>
              <a:cxnLst/>
              <a:rect l="l" t="t" r="r" b="b"/>
              <a:pathLst>
                <a:path w="1620917" h="1473008">
                  <a:moveTo>
                    <a:pt x="0" y="0"/>
                  </a:moveTo>
                  <a:lnTo>
                    <a:pt x="1620916" y="0"/>
                  </a:lnTo>
                  <a:lnTo>
                    <a:pt x="1620916" y="1473008"/>
                  </a:lnTo>
                  <a:lnTo>
                    <a:pt x="0" y="147300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5" name="TextBox 35"/>
            <p:cNvSpPr txBox="1"/>
            <p:nvPr/>
          </p:nvSpPr>
          <p:spPr>
            <a:xfrm>
              <a:off x="1083771" y="3165366"/>
              <a:ext cx="3253158" cy="733425"/>
            </a:xfrm>
            <a:prstGeom prst="rect">
              <a:avLst/>
            </a:prstGeom>
          </p:spPr>
          <p:txBody>
            <a:bodyPr lIns="0" tIns="0" rIns="0" bIns="0" rtlCol="0" anchor="t">
              <a:spAutoFit/>
            </a:bodyPr>
            <a:lstStyle/>
            <a:p>
              <a:pPr marL="0" lvl="1" indent="0" algn="ctr">
                <a:lnSpc>
                  <a:spcPts val="4200"/>
                </a:lnSpc>
                <a:spcBef>
                  <a:spcPct val="0"/>
                </a:spcBef>
              </a:pPr>
              <a:r>
                <a:rPr lang="en-US" sz="3000">
                  <a:solidFill>
                    <a:srgbClr val="FFFFFF"/>
                  </a:solidFill>
                  <a:latin typeface="Times New Roman Semi-Bold"/>
                </a:rPr>
                <a:t>TEACHER</a:t>
              </a:r>
            </a:p>
          </p:txBody>
        </p:sp>
        <p:sp>
          <p:nvSpPr>
            <p:cNvPr id="36" name="TextBox 36"/>
            <p:cNvSpPr txBox="1"/>
            <p:nvPr/>
          </p:nvSpPr>
          <p:spPr>
            <a:xfrm>
              <a:off x="599951" y="4032141"/>
              <a:ext cx="4231540" cy="3859530"/>
            </a:xfrm>
            <a:prstGeom prst="rect">
              <a:avLst/>
            </a:prstGeom>
          </p:spPr>
          <p:txBody>
            <a:bodyPr lIns="0" tIns="0" rIns="0" bIns="0" rtlCol="0" anchor="t">
              <a:spAutoFit/>
            </a:bodyPr>
            <a:lstStyle/>
            <a:p>
              <a:pPr marL="0" lvl="0" indent="0" algn="just">
                <a:lnSpc>
                  <a:spcPts val="2850"/>
                </a:lnSpc>
                <a:spcBef>
                  <a:spcPct val="0"/>
                </a:spcBef>
              </a:pPr>
              <a:r>
                <a:rPr lang="en-US" sz="1900" spc="98">
                  <a:solidFill>
                    <a:srgbClr val="FFFFFF"/>
                  </a:solidFill>
                  <a:latin typeface="Times New Roman"/>
                </a:rPr>
                <a:t>Faculty upon logging into their accounts can mark attendance for specific students in their classes, record marks or grades for assignments and exams, and access detailed student records</a:t>
              </a:r>
            </a:p>
          </p:txBody>
        </p:sp>
      </p:grpSp>
      <p:sp>
        <p:nvSpPr>
          <p:cNvPr id="37" name="TextBox 37"/>
          <p:cNvSpPr txBox="1"/>
          <p:nvPr/>
        </p:nvSpPr>
        <p:spPr>
          <a:xfrm>
            <a:off x="17056064" y="8894128"/>
            <a:ext cx="203272"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769048" y="3192281"/>
            <a:ext cx="4749904" cy="4749904"/>
            <a:chOff x="0" y="0"/>
            <a:chExt cx="6355080" cy="6355080"/>
          </a:xfrm>
        </p:grpSpPr>
        <p:sp>
          <p:nvSpPr>
            <p:cNvPr id="3" name="Freeform 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E6E6E6"/>
            </a:solidFill>
          </p:spPr>
        </p:sp>
      </p:grpSp>
      <p:grpSp>
        <p:nvGrpSpPr>
          <p:cNvPr id="4" name="Group 4"/>
          <p:cNvGrpSpPr>
            <a:grpSpLocks noChangeAspect="1"/>
          </p:cNvGrpSpPr>
          <p:nvPr/>
        </p:nvGrpSpPr>
        <p:grpSpPr>
          <a:xfrm>
            <a:off x="7958852" y="4382085"/>
            <a:ext cx="2370297" cy="2370297"/>
            <a:chOff x="0" y="0"/>
            <a:chExt cx="495300" cy="495300"/>
          </a:xfrm>
        </p:grpSpPr>
        <p:sp>
          <p:nvSpPr>
            <p:cNvPr id="5" name="Freeform 5"/>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E6E6E6"/>
            </a:solidFill>
          </p:spPr>
        </p:sp>
        <p:sp>
          <p:nvSpPr>
            <p:cNvPr id="6" name="Freeform 6"/>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424242"/>
            </a:solidFill>
          </p:spPr>
        </p:sp>
      </p:grpSp>
      <p:grpSp>
        <p:nvGrpSpPr>
          <p:cNvPr id="7" name="Group 7"/>
          <p:cNvGrpSpPr/>
          <p:nvPr/>
        </p:nvGrpSpPr>
        <p:grpSpPr>
          <a:xfrm>
            <a:off x="7117642" y="6445570"/>
            <a:ext cx="1682419" cy="168241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5244"/>
            </a:solidFill>
          </p:spPr>
        </p:sp>
        <p:sp>
          <p:nvSpPr>
            <p:cNvPr id="9" name="TextBox 9"/>
            <p:cNvSpPr txBox="1"/>
            <p:nvPr/>
          </p:nvSpPr>
          <p:spPr>
            <a:xfrm>
              <a:off x="76200" y="-9525"/>
              <a:ext cx="660400" cy="746125"/>
            </a:xfrm>
            <a:prstGeom prst="rect">
              <a:avLst/>
            </a:prstGeom>
          </p:spPr>
          <p:txBody>
            <a:bodyPr lIns="50800" tIns="50800" rIns="50800" bIns="50800" rtlCol="0" anchor="ctr"/>
            <a:lstStyle/>
            <a:p>
              <a:pPr algn="ctr">
                <a:lnSpc>
                  <a:spcPts val="3079"/>
                </a:lnSpc>
              </a:pPr>
              <a:endParaRPr/>
            </a:p>
          </p:txBody>
        </p:sp>
      </p:grpSp>
      <p:grpSp>
        <p:nvGrpSpPr>
          <p:cNvPr id="10" name="Group 10"/>
          <p:cNvGrpSpPr/>
          <p:nvPr/>
        </p:nvGrpSpPr>
        <p:grpSpPr>
          <a:xfrm>
            <a:off x="7252504" y="2773973"/>
            <a:ext cx="1682419" cy="168241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5244"/>
            </a:solidFill>
          </p:spPr>
        </p:sp>
        <p:sp>
          <p:nvSpPr>
            <p:cNvPr id="12" name="TextBox 12"/>
            <p:cNvSpPr txBox="1"/>
            <p:nvPr/>
          </p:nvSpPr>
          <p:spPr>
            <a:xfrm>
              <a:off x="76200" y="-9525"/>
              <a:ext cx="660400" cy="746125"/>
            </a:xfrm>
            <a:prstGeom prst="rect">
              <a:avLst/>
            </a:prstGeom>
          </p:spPr>
          <p:txBody>
            <a:bodyPr lIns="50800" tIns="50800" rIns="50800" bIns="50800" rtlCol="0" anchor="ctr"/>
            <a:lstStyle/>
            <a:p>
              <a:pPr algn="ctr">
                <a:lnSpc>
                  <a:spcPts val="3079"/>
                </a:lnSpc>
              </a:pPr>
              <a:endParaRPr/>
            </a:p>
          </p:txBody>
        </p:sp>
      </p:grpSp>
      <p:grpSp>
        <p:nvGrpSpPr>
          <p:cNvPr id="13" name="Group 13"/>
          <p:cNvGrpSpPr/>
          <p:nvPr/>
        </p:nvGrpSpPr>
        <p:grpSpPr>
          <a:xfrm>
            <a:off x="10677742" y="4558352"/>
            <a:ext cx="1682419" cy="168241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5244"/>
            </a:solidFill>
          </p:spPr>
        </p:sp>
        <p:sp>
          <p:nvSpPr>
            <p:cNvPr id="15" name="TextBox 15"/>
            <p:cNvSpPr txBox="1"/>
            <p:nvPr/>
          </p:nvSpPr>
          <p:spPr>
            <a:xfrm>
              <a:off x="76200" y="-9525"/>
              <a:ext cx="660400" cy="746125"/>
            </a:xfrm>
            <a:prstGeom prst="rect">
              <a:avLst/>
            </a:prstGeom>
          </p:spPr>
          <p:txBody>
            <a:bodyPr lIns="50800" tIns="50800" rIns="50800" bIns="50800" rtlCol="0" anchor="ctr"/>
            <a:lstStyle/>
            <a:p>
              <a:pPr algn="ctr">
                <a:lnSpc>
                  <a:spcPts val="3079"/>
                </a:lnSpc>
              </a:pPr>
              <a:endParaRPr/>
            </a:p>
          </p:txBody>
        </p:sp>
      </p:grpSp>
      <p:sp>
        <p:nvSpPr>
          <p:cNvPr id="16" name="Freeform 16"/>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11035353" y="4854326"/>
            <a:ext cx="967198" cy="1003144"/>
          </a:xfrm>
          <a:custGeom>
            <a:avLst/>
            <a:gdLst/>
            <a:ahLst/>
            <a:cxnLst/>
            <a:rect l="l" t="t" r="r" b="b"/>
            <a:pathLst>
              <a:path w="967198" h="1003144">
                <a:moveTo>
                  <a:pt x="0" y="0"/>
                </a:moveTo>
                <a:lnTo>
                  <a:pt x="967198" y="0"/>
                </a:lnTo>
                <a:lnTo>
                  <a:pt x="967198" y="1003144"/>
                </a:lnTo>
                <a:lnTo>
                  <a:pt x="0" y="1003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7610114" y="3131583"/>
            <a:ext cx="967198" cy="967198"/>
          </a:xfrm>
          <a:custGeom>
            <a:avLst/>
            <a:gdLst/>
            <a:ahLst/>
            <a:cxnLst/>
            <a:rect l="l" t="t" r="r" b="b"/>
            <a:pathLst>
              <a:path w="967198" h="967198">
                <a:moveTo>
                  <a:pt x="0" y="0"/>
                </a:moveTo>
                <a:lnTo>
                  <a:pt x="967199" y="0"/>
                </a:lnTo>
                <a:lnTo>
                  <a:pt x="967199" y="967198"/>
                </a:lnTo>
                <a:lnTo>
                  <a:pt x="0" y="9671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7445593" y="6773520"/>
            <a:ext cx="1026518" cy="1026518"/>
          </a:xfrm>
          <a:custGeom>
            <a:avLst/>
            <a:gdLst/>
            <a:ahLst/>
            <a:cxnLst/>
            <a:rect l="l" t="t" r="r" b="b"/>
            <a:pathLst>
              <a:path w="1026518" h="1026518">
                <a:moveTo>
                  <a:pt x="0" y="0"/>
                </a:moveTo>
                <a:lnTo>
                  <a:pt x="1026517" y="0"/>
                </a:lnTo>
                <a:lnTo>
                  <a:pt x="1026517" y="1026518"/>
                </a:lnTo>
                <a:lnTo>
                  <a:pt x="0" y="10265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3" name="Group 23"/>
          <p:cNvGrpSpPr/>
          <p:nvPr/>
        </p:nvGrpSpPr>
        <p:grpSpPr>
          <a:xfrm>
            <a:off x="2511670" y="2400436"/>
            <a:ext cx="4803170" cy="3030322"/>
            <a:chOff x="0" y="0"/>
            <a:chExt cx="6404226" cy="4040430"/>
          </a:xfrm>
        </p:grpSpPr>
        <p:sp>
          <p:nvSpPr>
            <p:cNvPr id="24" name="Freeform 24"/>
            <p:cNvSpPr/>
            <p:nvPr/>
          </p:nvSpPr>
          <p:spPr>
            <a:xfrm>
              <a:off x="1368642" y="2965662"/>
              <a:ext cx="955234" cy="1074768"/>
            </a:xfrm>
            <a:custGeom>
              <a:avLst/>
              <a:gdLst/>
              <a:ahLst/>
              <a:cxnLst/>
              <a:rect l="l" t="t" r="r" b="b"/>
              <a:pathLst>
                <a:path w="955234" h="1074768">
                  <a:moveTo>
                    <a:pt x="0" y="0"/>
                  </a:moveTo>
                  <a:lnTo>
                    <a:pt x="955234" y="0"/>
                  </a:lnTo>
                  <a:lnTo>
                    <a:pt x="955234" y="1074768"/>
                  </a:lnTo>
                  <a:lnTo>
                    <a:pt x="0" y="1074768"/>
                  </a:lnTo>
                  <a:lnTo>
                    <a:pt x="0" y="0"/>
                  </a:lnTo>
                  <a:close/>
                </a:path>
              </a:pathLst>
            </a:custGeom>
            <a:blipFill>
              <a:blip r:embed="rId10"/>
              <a:stretch>
                <a:fillRect l="-6256" r="-6256"/>
              </a:stretch>
            </a:blipFill>
          </p:spPr>
        </p:sp>
        <p:sp>
          <p:nvSpPr>
            <p:cNvPr id="25" name="Freeform 25"/>
            <p:cNvSpPr/>
            <p:nvPr/>
          </p:nvSpPr>
          <p:spPr>
            <a:xfrm>
              <a:off x="2323876" y="3153910"/>
              <a:ext cx="778807" cy="698273"/>
            </a:xfrm>
            <a:custGeom>
              <a:avLst/>
              <a:gdLst/>
              <a:ahLst/>
              <a:cxnLst/>
              <a:rect l="l" t="t" r="r" b="b"/>
              <a:pathLst>
                <a:path w="778807" h="698273">
                  <a:moveTo>
                    <a:pt x="0" y="0"/>
                  </a:moveTo>
                  <a:lnTo>
                    <a:pt x="778806" y="0"/>
                  </a:lnTo>
                  <a:lnTo>
                    <a:pt x="778806" y="698272"/>
                  </a:lnTo>
                  <a:lnTo>
                    <a:pt x="0" y="698272"/>
                  </a:lnTo>
                  <a:lnTo>
                    <a:pt x="0" y="0"/>
                  </a:lnTo>
                  <a:close/>
                </a:path>
              </a:pathLst>
            </a:custGeom>
            <a:blipFill>
              <a:blip r:embed="rId11"/>
              <a:stretch>
                <a:fillRect l="-6256" r="-6256"/>
              </a:stretch>
            </a:blipFill>
          </p:spPr>
        </p:sp>
        <p:sp>
          <p:nvSpPr>
            <p:cNvPr id="26" name="Freeform 26"/>
            <p:cNvSpPr/>
            <p:nvPr/>
          </p:nvSpPr>
          <p:spPr>
            <a:xfrm>
              <a:off x="3223766" y="3074448"/>
              <a:ext cx="761860" cy="857196"/>
            </a:xfrm>
            <a:custGeom>
              <a:avLst/>
              <a:gdLst/>
              <a:ahLst/>
              <a:cxnLst/>
              <a:rect l="l" t="t" r="r" b="b"/>
              <a:pathLst>
                <a:path w="761860" h="857196">
                  <a:moveTo>
                    <a:pt x="0" y="0"/>
                  </a:moveTo>
                  <a:lnTo>
                    <a:pt x="761860" y="0"/>
                  </a:lnTo>
                  <a:lnTo>
                    <a:pt x="761860" y="857196"/>
                  </a:lnTo>
                  <a:lnTo>
                    <a:pt x="0" y="857196"/>
                  </a:lnTo>
                  <a:lnTo>
                    <a:pt x="0" y="0"/>
                  </a:lnTo>
                  <a:close/>
                </a:path>
              </a:pathLst>
            </a:custGeom>
            <a:blipFill>
              <a:blip r:embed="rId12"/>
              <a:stretch>
                <a:fillRect l="-6256" r="-6256"/>
              </a:stretch>
            </a:blipFill>
          </p:spPr>
        </p:sp>
        <p:sp>
          <p:nvSpPr>
            <p:cNvPr id="27" name="Freeform 27"/>
            <p:cNvSpPr/>
            <p:nvPr/>
          </p:nvSpPr>
          <p:spPr>
            <a:xfrm>
              <a:off x="4130274" y="3114946"/>
              <a:ext cx="757570" cy="776200"/>
            </a:xfrm>
            <a:custGeom>
              <a:avLst/>
              <a:gdLst/>
              <a:ahLst/>
              <a:cxnLst/>
              <a:rect l="l" t="t" r="r" b="b"/>
              <a:pathLst>
                <a:path w="757570" h="776200">
                  <a:moveTo>
                    <a:pt x="0" y="0"/>
                  </a:moveTo>
                  <a:lnTo>
                    <a:pt x="757570" y="0"/>
                  </a:lnTo>
                  <a:lnTo>
                    <a:pt x="757570" y="776200"/>
                  </a:lnTo>
                  <a:lnTo>
                    <a:pt x="0" y="776200"/>
                  </a:lnTo>
                  <a:lnTo>
                    <a:pt x="0" y="0"/>
                  </a:lnTo>
                  <a:close/>
                </a:path>
              </a:pathLst>
            </a:custGeom>
            <a:blipFill>
              <a:blip r:embed="rId13"/>
              <a:stretch>
                <a:fillRect l="-6256" r="-6256"/>
              </a:stretch>
            </a:blipFill>
          </p:spPr>
        </p:sp>
        <p:sp>
          <p:nvSpPr>
            <p:cNvPr id="28" name="TextBox 28"/>
            <p:cNvSpPr txBox="1"/>
            <p:nvPr/>
          </p:nvSpPr>
          <p:spPr>
            <a:xfrm>
              <a:off x="2471110" y="-142875"/>
              <a:ext cx="2942375" cy="849842"/>
            </a:xfrm>
            <a:prstGeom prst="rect">
              <a:avLst/>
            </a:prstGeom>
          </p:spPr>
          <p:txBody>
            <a:bodyPr lIns="0" tIns="0" rIns="0" bIns="0" rtlCol="0" anchor="t">
              <a:spAutoFit/>
            </a:bodyPr>
            <a:lstStyle/>
            <a:p>
              <a:pPr algn="ctr">
                <a:lnSpc>
                  <a:spcPts val="4900"/>
                </a:lnSpc>
              </a:pPr>
              <a:r>
                <a:rPr lang="en-US" sz="3500">
                  <a:solidFill>
                    <a:srgbClr val="000000"/>
                  </a:solidFill>
                  <a:latin typeface="Times New Roman Bold"/>
                </a:rPr>
                <a:t>Frontend</a:t>
              </a:r>
            </a:p>
          </p:txBody>
        </p:sp>
        <p:sp>
          <p:nvSpPr>
            <p:cNvPr id="29" name="TextBox 29"/>
            <p:cNvSpPr txBox="1"/>
            <p:nvPr/>
          </p:nvSpPr>
          <p:spPr>
            <a:xfrm>
              <a:off x="0" y="1298399"/>
              <a:ext cx="6404226" cy="2214245"/>
            </a:xfrm>
            <a:prstGeom prst="rect">
              <a:avLst/>
            </a:prstGeom>
          </p:spPr>
          <p:txBody>
            <a:bodyPr lIns="0" tIns="0" rIns="0" bIns="0" rtlCol="0" anchor="t">
              <a:spAutoFit/>
            </a:bodyPr>
            <a:lstStyle/>
            <a:p>
              <a:pPr algn="ctr">
                <a:lnSpc>
                  <a:spcPts val="4200"/>
                </a:lnSpc>
              </a:pPr>
              <a:r>
                <a:rPr lang="en-US" sz="3000">
                  <a:solidFill>
                    <a:srgbClr val="000000"/>
                  </a:solidFill>
                  <a:latin typeface="Times New Roman"/>
                </a:rPr>
                <a:t>HTML, Bootstrap, Javascript, React.js</a:t>
              </a:r>
            </a:p>
            <a:p>
              <a:pPr algn="ctr">
                <a:lnSpc>
                  <a:spcPts val="4620"/>
                </a:lnSpc>
              </a:pPr>
              <a:endParaRPr lang="en-US" sz="3000">
                <a:solidFill>
                  <a:srgbClr val="000000"/>
                </a:solidFill>
                <a:latin typeface="Times New Roman"/>
              </a:endParaRPr>
            </a:p>
          </p:txBody>
        </p:sp>
      </p:grpSp>
      <p:sp>
        <p:nvSpPr>
          <p:cNvPr id="30" name="TextBox 30"/>
          <p:cNvSpPr txBox="1"/>
          <p:nvPr/>
        </p:nvSpPr>
        <p:spPr>
          <a:xfrm>
            <a:off x="3360468" y="382587"/>
            <a:ext cx="11148909" cy="755650"/>
          </a:xfrm>
          <a:prstGeom prst="rect">
            <a:avLst/>
          </a:prstGeom>
        </p:spPr>
        <p:txBody>
          <a:bodyPr lIns="0" tIns="0" rIns="0" bIns="0" rtlCol="0" anchor="t">
            <a:spAutoFit/>
          </a:bodyPr>
          <a:lstStyle/>
          <a:p>
            <a:pPr algn="ctr">
              <a:lnSpc>
                <a:spcPts val="5599"/>
              </a:lnSpc>
            </a:pPr>
            <a:r>
              <a:rPr lang="en-US" sz="3999" spc="167">
                <a:solidFill>
                  <a:srgbClr val="0D0D0D"/>
                </a:solidFill>
                <a:latin typeface="Times New Roman Bold"/>
              </a:rPr>
              <a:t>TECHNOLOGIES USED</a:t>
            </a:r>
          </a:p>
        </p:txBody>
      </p:sp>
      <p:grpSp>
        <p:nvGrpSpPr>
          <p:cNvPr id="31" name="Group 31"/>
          <p:cNvGrpSpPr/>
          <p:nvPr/>
        </p:nvGrpSpPr>
        <p:grpSpPr>
          <a:xfrm>
            <a:off x="12576095" y="3986162"/>
            <a:ext cx="3594405" cy="2328051"/>
            <a:chOff x="0" y="0"/>
            <a:chExt cx="4792540" cy="3104067"/>
          </a:xfrm>
        </p:grpSpPr>
        <p:sp>
          <p:nvSpPr>
            <p:cNvPr id="32" name="Freeform 32"/>
            <p:cNvSpPr/>
            <p:nvPr/>
          </p:nvSpPr>
          <p:spPr>
            <a:xfrm>
              <a:off x="181988" y="1535705"/>
              <a:ext cx="3136724" cy="1568362"/>
            </a:xfrm>
            <a:custGeom>
              <a:avLst/>
              <a:gdLst/>
              <a:ahLst/>
              <a:cxnLst/>
              <a:rect l="l" t="t" r="r" b="b"/>
              <a:pathLst>
                <a:path w="3136724" h="1568362">
                  <a:moveTo>
                    <a:pt x="0" y="0"/>
                  </a:moveTo>
                  <a:lnTo>
                    <a:pt x="3136725" y="0"/>
                  </a:lnTo>
                  <a:lnTo>
                    <a:pt x="3136725" y="1568362"/>
                  </a:lnTo>
                  <a:lnTo>
                    <a:pt x="0" y="1568362"/>
                  </a:lnTo>
                  <a:lnTo>
                    <a:pt x="0" y="0"/>
                  </a:lnTo>
                  <a:close/>
                </a:path>
              </a:pathLst>
            </a:custGeom>
            <a:blipFill>
              <a:blip r:embed="rId14"/>
              <a:stretch>
                <a:fillRect/>
              </a:stretch>
            </a:blipFill>
          </p:spPr>
        </p:sp>
        <p:sp>
          <p:nvSpPr>
            <p:cNvPr id="33" name="Freeform 33"/>
            <p:cNvSpPr/>
            <p:nvPr/>
          </p:nvSpPr>
          <p:spPr>
            <a:xfrm>
              <a:off x="3722353" y="1929739"/>
              <a:ext cx="1070187" cy="1000644"/>
            </a:xfrm>
            <a:custGeom>
              <a:avLst/>
              <a:gdLst/>
              <a:ahLst/>
              <a:cxnLst/>
              <a:rect l="l" t="t" r="r" b="b"/>
              <a:pathLst>
                <a:path w="1070187" h="1000644">
                  <a:moveTo>
                    <a:pt x="0" y="0"/>
                  </a:moveTo>
                  <a:lnTo>
                    <a:pt x="1070187" y="0"/>
                  </a:lnTo>
                  <a:lnTo>
                    <a:pt x="1070187" y="1000644"/>
                  </a:lnTo>
                  <a:lnTo>
                    <a:pt x="0" y="1000644"/>
                  </a:lnTo>
                  <a:lnTo>
                    <a:pt x="0" y="0"/>
                  </a:lnTo>
                  <a:close/>
                </a:path>
              </a:pathLst>
            </a:custGeom>
            <a:blipFill>
              <a:blip r:embed="rId15"/>
              <a:stretch>
                <a:fillRect l="-34710" r="-38126"/>
              </a:stretch>
            </a:blipFill>
          </p:spPr>
        </p:sp>
        <p:sp>
          <p:nvSpPr>
            <p:cNvPr id="34" name="TextBox 34"/>
            <p:cNvSpPr txBox="1"/>
            <p:nvPr/>
          </p:nvSpPr>
          <p:spPr>
            <a:xfrm>
              <a:off x="0" y="-142875"/>
              <a:ext cx="3165316" cy="849842"/>
            </a:xfrm>
            <a:prstGeom prst="rect">
              <a:avLst/>
            </a:prstGeom>
          </p:spPr>
          <p:txBody>
            <a:bodyPr lIns="0" tIns="0" rIns="0" bIns="0" rtlCol="0" anchor="t">
              <a:spAutoFit/>
            </a:bodyPr>
            <a:lstStyle/>
            <a:p>
              <a:pPr algn="ctr">
                <a:lnSpc>
                  <a:spcPts val="4900"/>
                </a:lnSpc>
              </a:pPr>
              <a:r>
                <a:rPr lang="en-US" sz="3500">
                  <a:solidFill>
                    <a:srgbClr val="000000"/>
                  </a:solidFill>
                  <a:latin typeface="Times New Roman Bold"/>
                </a:rPr>
                <a:t>Backend</a:t>
              </a:r>
            </a:p>
          </p:txBody>
        </p:sp>
        <p:sp>
          <p:nvSpPr>
            <p:cNvPr id="35" name="TextBox 35"/>
            <p:cNvSpPr txBox="1"/>
            <p:nvPr/>
          </p:nvSpPr>
          <p:spPr>
            <a:xfrm>
              <a:off x="0" y="1095853"/>
              <a:ext cx="4499610" cy="1444625"/>
            </a:xfrm>
            <a:prstGeom prst="rect">
              <a:avLst/>
            </a:prstGeom>
          </p:spPr>
          <p:txBody>
            <a:bodyPr lIns="0" tIns="0" rIns="0" bIns="0" rtlCol="0" anchor="t">
              <a:spAutoFit/>
            </a:bodyPr>
            <a:lstStyle/>
            <a:p>
              <a:pPr algn="ctr">
                <a:lnSpc>
                  <a:spcPts val="4200"/>
                </a:lnSpc>
              </a:pPr>
              <a:r>
                <a:rPr lang="en-US" sz="3000">
                  <a:solidFill>
                    <a:srgbClr val="000000"/>
                  </a:solidFill>
                  <a:latin typeface="Times New Roman"/>
                </a:rPr>
                <a:t>Node.js, Express.js</a:t>
              </a:r>
            </a:p>
            <a:p>
              <a:pPr algn="ctr">
                <a:lnSpc>
                  <a:spcPts val="4200"/>
                </a:lnSpc>
              </a:pPr>
              <a:endParaRPr lang="en-US" sz="3000">
                <a:solidFill>
                  <a:srgbClr val="000000"/>
                </a:solidFill>
                <a:latin typeface="Times New Roman"/>
              </a:endParaRPr>
            </a:p>
          </p:txBody>
        </p:sp>
      </p:grpSp>
      <p:grpSp>
        <p:nvGrpSpPr>
          <p:cNvPr id="36" name="Group 36"/>
          <p:cNvGrpSpPr/>
          <p:nvPr/>
        </p:nvGrpSpPr>
        <p:grpSpPr>
          <a:xfrm>
            <a:off x="3863075" y="7090003"/>
            <a:ext cx="3254567" cy="1704365"/>
            <a:chOff x="0" y="0"/>
            <a:chExt cx="4339422" cy="2272486"/>
          </a:xfrm>
        </p:grpSpPr>
        <p:sp>
          <p:nvSpPr>
            <p:cNvPr id="37" name="Freeform 37"/>
            <p:cNvSpPr/>
            <p:nvPr/>
          </p:nvSpPr>
          <p:spPr>
            <a:xfrm>
              <a:off x="0" y="988781"/>
              <a:ext cx="1283705" cy="1283705"/>
            </a:xfrm>
            <a:custGeom>
              <a:avLst/>
              <a:gdLst/>
              <a:ahLst/>
              <a:cxnLst/>
              <a:rect l="l" t="t" r="r" b="b"/>
              <a:pathLst>
                <a:path w="1283705" h="1283705">
                  <a:moveTo>
                    <a:pt x="0" y="0"/>
                  </a:moveTo>
                  <a:lnTo>
                    <a:pt x="1283705" y="0"/>
                  </a:lnTo>
                  <a:lnTo>
                    <a:pt x="1283705" y="1283705"/>
                  </a:lnTo>
                  <a:lnTo>
                    <a:pt x="0" y="1283705"/>
                  </a:lnTo>
                  <a:lnTo>
                    <a:pt x="0" y="0"/>
                  </a:lnTo>
                  <a:close/>
                </a:path>
              </a:pathLst>
            </a:custGeom>
            <a:blipFill>
              <a:blip r:embed="rId16"/>
              <a:stretch>
                <a:fillRect/>
              </a:stretch>
            </a:blipFill>
          </p:spPr>
        </p:sp>
        <p:sp>
          <p:nvSpPr>
            <p:cNvPr id="38" name="TextBox 38"/>
            <p:cNvSpPr txBox="1"/>
            <p:nvPr/>
          </p:nvSpPr>
          <p:spPr>
            <a:xfrm>
              <a:off x="881688" y="-142875"/>
              <a:ext cx="3457734" cy="849842"/>
            </a:xfrm>
            <a:prstGeom prst="rect">
              <a:avLst/>
            </a:prstGeom>
          </p:spPr>
          <p:txBody>
            <a:bodyPr lIns="0" tIns="0" rIns="0" bIns="0" rtlCol="0" anchor="t">
              <a:spAutoFit/>
            </a:bodyPr>
            <a:lstStyle/>
            <a:p>
              <a:pPr algn="ctr">
                <a:lnSpc>
                  <a:spcPts val="4900"/>
                </a:lnSpc>
              </a:pPr>
              <a:r>
                <a:rPr lang="en-US" sz="3500">
                  <a:solidFill>
                    <a:srgbClr val="000000"/>
                  </a:solidFill>
                  <a:latin typeface="Times New Roman Bold"/>
                </a:rPr>
                <a:t>Database</a:t>
              </a:r>
            </a:p>
          </p:txBody>
        </p:sp>
        <p:sp>
          <p:nvSpPr>
            <p:cNvPr id="39" name="TextBox 39"/>
            <p:cNvSpPr txBox="1"/>
            <p:nvPr/>
          </p:nvSpPr>
          <p:spPr>
            <a:xfrm>
              <a:off x="1315234" y="1319318"/>
              <a:ext cx="2590641" cy="733425"/>
            </a:xfrm>
            <a:prstGeom prst="rect">
              <a:avLst/>
            </a:prstGeom>
          </p:spPr>
          <p:txBody>
            <a:bodyPr lIns="0" tIns="0" rIns="0" bIns="0" rtlCol="0" anchor="t">
              <a:spAutoFit/>
            </a:bodyPr>
            <a:lstStyle/>
            <a:p>
              <a:pPr algn="ctr">
                <a:lnSpc>
                  <a:spcPts val="4200"/>
                </a:lnSpc>
              </a:pPr>
              <a:r>
                <a:rPr lang="en-US" sz="3000">
                  <a:solidFill>
                    <a:srgbClr val="000000"/>
                  </a:solidFill>
                  <a:latin typeface="Times New Roman"/>
                </a:rPr>
                <a:t>MongoDB</a:t>
              </a:r>
            </a:p>
          </p:txBody>
        </p:sp>
      </p:grpSp>
      <p:sp>
        <p:nvSpPr>
          <p:cNvPr id="40" name="TextBox 40"/>
          <p:cNvSpPr txBox="1"/>
          <p:nvPr/>
        </p:nvSpPr>
        <p:spPr>
          <a:xfrm>
            <a:off x="17056064" y="8894128"/>
            <a:ext cx="203272"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73418" y="8897006"/>
            <a:ext cx="1220418" cy="722589"/>
          </a:xfrm>
          <a:custGeom>
            <a:avLst/>
            <a:gdLst/>
            <a:ahLst/>
            <a:cxnLst/>
            <a:rect l="l" t="t" r="r" b="b"/>
            <a:pathLst>
              <a:path w="1220418" h="722589">
                <a:moveTo>
                  <a:pt x="0" y="0"/>
                </a:moveTo>
                <a:lnTo>
                  <a:pt x="1220418" y="0"/>
                </a:lnTo>
                <a:lnTo>
                  <a:pt x="1220418" y="722588"/>
                </a:lnTo>
                <a:lnTo>
                  <a:pt x="0" y="722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0083" y="-318526"/>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9289" y="9619594"/>
            <a:ext cx="1220418" cy="722589"/>
          </a:xfrm>
          <a:custGeom>
            <a:avLst/>
            <a:gdLst/>
            <a:ahLst/>
            <a:cxnLst/>
            <a:rect l="l" t="t" r="r" b="b"/>
            <a:pathLst>
              <a:path w="1220418" h="722589">
                <a:moveTo>
                  <a:pt x="0" y="0"/>
                </a:moveTo>
                <a:lnTo>
                  <a:pt x="1220417" y="0"/>
                </a:lnTo>
                <a:lnTo>
                  <a:pt x="1220417"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170500" y="1017200"/>
            <a:ext cx="1220418" cy="722589"/>
          </a:xfrm>
          <a:custGeom>
            <a:avLst/>
            <a:gdLst/>
            <a:ahLst/>
            <a:cxnLst/>
            <a:rect l="l" t="t" r="r" b="b"/>
            <a:pathLst>
              <a:path w="1220418" h="722589">
                <a:moveTo>
                  <a:pt x="0" y="0"/>
                </a:moveTo>
                <a:lnTo>
                  <a:pt x="1220418" y="0"/>
                </a:lnTo>
                <a:lnTo>
                  <a:pt x="1220418" y="722589"/>
                </a:lnTo>
                <a:lnTo>
                  <a:pt x="0" y="72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6735260" y="876300"/>
            <a:ext cx="4817479" cy="755650"/>
          </a:xfrm>
          <a:prstGeom prst="rect">
            <a:avLst/>
          </a:prstGeom>
        </p:spPr>
        <p:txBody>
          <a:bodyPr lIns="0" tIns="0" rIns="0" bIns="0" rtlCol="0" anchor="t">
            <a:spAutoFit/>
          </a:bodyPr>
          <a:lstStyle/>
          <a:p>
            <a:pPr algn="ctr">
              <a:lnSpc>
                <a:spcPts val="5599"/>
              </a:lnSpc>
            </a:pPr>
            <a:r>
              <a:rPr lang="en-US" sz="3999" spc="167">
                <a:solidFill>
                  <a:srgbClr val="0D0D0D"/>
                </a:solidFill>
                <a:latin typeface="Times New Roman Bold"/>
              </a:rPr>
              <a:t>SRS</a:t>
            </a:r>
          </a:p>
        </p:txBody>
      </p:sp>
      <p:sp>
        <p:nvSpPr>
          <p:cNvPr id="7" name="TextBox 7"/>
          <p:cNvSpPr txBox="1"/>
          <p:nvPr/>
        </p:nvSpPr>
        <p:spPr>
          <a:xfrm>
            <a:off x="17056064" y="8894128"/>
            <a:ext cx="203272" cy="604520"/>
          </a:xfrm>
          <a:prstGeom prst="rect">
            <a:avLst/>
          </a:prstGeom>
        </p:spPr>
        <p:txBody>
          <a:bodyPr lIns="0" tIns="0" rIns="0" bIns="0" rtlCol="0" anchor="t">
            <a:spAutoFit/>
          </a:bodyPr>
          <a:lstStyle/>
          <a:p>
            <a:pPr algn="ctr">
              <a:lnSpc>
                <a:spcPts val="4480"/>
              </a:lnSpc>
            </a:pPr>
            <a:r>
              <a:rPr lang="en-US" sz="3200">
                <a:solidFill>
                  <a:srgbClr val="0D0D0D"/>
                </a:solidFill>
                <a:latin typeface="Times New Roman"/>
              </a:rPr>
              <a:t>9</a:t>
            </a:r>
          </a:p>
        </p:txBody>
      </p:sp>
      <p:sp>
        <p:nvSpPr>
          <p:cNvPr id="8" name="TextBox 8"/>
          <p:cNvSpPr txBox="1"/>
          <p:nvPr/>
        </p:nvSpPr>
        <p:spPr>
          <a:xfrm>
            <a:off x="5234183" y="7657832"/>
            <a:ext cx="12637113" cy="664132"/>
          </a:xfrm>
          <a:prstGeom prst="rect">
            <a:avLst/>
          </a:prstGeom>
        </p:spPr>
        <p:txBody>
          <a:bodyPr lIns="0" tIns="0" rIns="0" bIns="0" rtlCol="0" anchor="t">
            <a:spAutoFit/>
          </a:bodyPr>
          <a:lstStyle/>
          <a:p>
            <a:pPr algn="ctr">
              <a:lnSpc>
                <a:spcPts val="4869"/>
              </a:lnSpc>
            </a:pPr>
            <a:r>
              <a:rPr lang="en-US" sz="3478" u="sng">
                <a:solidFill>
                  <a:srgbClr val="5271FF"/>
                </a:solidFill>
                <a:latin typeface="Times New Roman"/>
                <a:hlinkClick r:id="rId6" tooltip="https://drive.google.com/drive/folders/18Trxy7ACOl9-IgH23weCHqvTt38KIBnx?usp=drive_link"/>
              </a:rPr>
              <a:t>Software Requirments Specification Document</a:t>
            </a:r>
          </a:p>
        </p:txBody>
      </p:sp>
      <p:sp>
        <p:nvSpPr>
          <p:cNvPr id="9" name="TextBox 9"/>
          <p:cNvSpPr txBox="1"/>
          <p:nvPr/>
        </p:nvSpPr>
        <p:spPr>
          <a:xfrm>
            <a:off x="1392122" y="2617301"/>
            <a:ext cx="15143374" cy="1647825"/>
          </a:xfrm>
          <a:prstGeom prst="rect">
            <a:avLst/>
          </a:prstGeom>
        </p:spPr>
        <p:txBody>
          <a:bodyPr lIns="0" tIns="0" rIns="0" bIns="0" rtlCol="0" anchor="t">
            <a:spAutoFit/>
          </a:bodyPr>
          <a:lstStyle/>
          <a:p>
            <a:pPr algn="just">
              <a:lnSpc>
                <a:spcPts val="4200"/>
              </a:lnSpc>
            </a:pPr>
            <a:r>
              <a:rPr lang="en-US" sz="3000">
                <a:solidFill>
                  <a:srgbClr val="0D0D0D"/>
                </a:solidFill>
                <a:latin typeface="Times New Roman"/>
              </a:rPr>
              <a:t>A </a:t>
            </a:r>
            <a:r>
              <a:rPr lang="en-US" sz="3000">
                <a:solidFill>
                  <a:srgbClr val="0D0D0D"/>
                </a:solidFill>
                <a:latin typeface="Times New Roman Bold"/>
              </a:rPr>
              <a:t>software requirements specification (SRS)</a:t>
            </a:r>
            <a:r>
              <a:rPr lang="en-US" sz="3000">
                <a:solidFill>
                  <a:srgbClr val="0D0D0D"/>
                </a:solidFill>
                <a:latin typeface="Times New Roman"/>
              </a:rPr>
              <a:t> is a document that describes what the software will do and how it will be expected to perform. It also describes the functionality the product needs to fulfill the needs of all </a:t>
            </a:r>
            <a:r>
              <a:rPr lang="en-US" sz="3000">
                <a:solidFill>
                  <a:srgbClr val="0D0D0D"/>
                </a:solidFill>
                <a:latin typeface="Times New Roman Bold"/>
              </a:rPr>
              <a:t>stakeholders</a:t>
            </a:r>
            <a:r>
              <a:rPr lang="en-US" sz="3000">
                <a:solidFill>
                  <a:srgbClr val="0D0D0D"/>
                </a:solidFill>
                <a:latin typeface="Times New Roman"/>
              </a:rPr>
              <a:t> (business, users).</a:t>
            </a:r>
          </a:p>
        </p:txBody>
      </p:sp>
      <p:sp>
        <p:nvSpPr>
          <p:cNvPr id="10" name="TextBox 10"/>
          <p:cNvSpPr txBox="1"/>
          <p:nvPr/>
        </p:nvSpPr>
        <p:spPr>
          <a:xfrm>
            <a:off x="2405330" y="6478364"/>
            <a:ext cx="13765170" cy="581025"/>
          </a:xfrm>
          <a:prstGeom prst="rect">
            <a:avLst/>
          </a:prstGeom>
        </p:spPr>
        <p:txBody>
          <a:bodyPr lIns="0" tIns="0" rIns="0" bIns="0" rtlCol="0" anchor="t">
            <a:spAutoFit/>
          </a:bodyPr>
          <a:lstStyle/>
          <a:p>
            <a:pPr algn="just">
              <a:lnSpc>
                <a:spcPts val="4200"/>
              </a:lnSpc>
            </a:pPr>
            <a:r>
              <a:rPr lang="en-US" sz="3000">
                <a:solidFill>
                  <a:srgbClr val="0D0D0D"/>
                </a:solidFill>
                <a:latin typeface="Times New Roman"/>
              </a:rPr>
              <a:t> SRS document for the University Management System is attached below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1513</Words>
  <Application>Microsoft Office PowerPoint</Application>
  <PresentationFormat>Custom</PresentationFormat>
  <Paragraphs>174</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Times New Roman Semi-Bold</vt:lpstr>
      <vt:lpstr>Times New Roman Ultra-Bold</vt:lpstr>
      <vt:lpstr>Times New Roman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dc:title>
  <cp:lastModifiedBy>M srikar</cp:lastModifiedBy>
  <cp:revision>8</cp:revision>
  <dcterms:created xsi:type="dcterms:W3CDTF">2006-08-16T00:00:00Z</dcterms:created>
  <dcterms:modified xsi:type="dcterms:W3CDTF">2024-05-10T06:11:42Z</dcterms:modified>
  <dc:identifier>DAGEiTlKDmc</dc:identifier>
</cp:coreProperties>
</file>